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Playfair Display"/>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DCFF9A-6EDA-4A2F-A669-5C8F294E5FD2}">
  <a:tblStyle styleId="{1BDCFF9A-6EDA-4A2F-A669-5C8F294E5FD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PlayfairDisplay-bold.fntdata"/><Relationship Id="rId27" Type="http://schemas.openxmlformats.org/officeDocument/2006/relationships/font" Target="fonts/PlayfairDisplay-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regular.fntdata"/><Relationship Id="rId30" Type="http://schemas.openxmlformats.org/officeDocument/2006/relationships/font" Target="fonts/PlayfairDisplay-boldItalic.fntdata"/><Relationship Id="rId11" Type="http://schemas.openxmlformats.org/officeDocument/2006/relationships/slide" Target="slides/slide6.xml"/><Relationship Id="rId33" Type="http://schemas.openxmlformats.org/officeDocument/2006/relationships/font" Target="fonts/Lato-italic.fntdata"/><Relationship Id="rId10" Type="http://schemas.openxmlformats.org/officeDocument/2006/relationships/slide" Target="slides/slide5.xml"/><Relationship Id="rId32"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La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4b518d38f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4b518d38f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4b518d38f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4b518d38f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4b518d38f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4b518d38f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4b518d38f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4b518d38f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4b518d38f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4b518d38f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4b518d38f9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4b518d38f9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b518d38f9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4b518d38f9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4b518d38f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4b518d38f9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4b518d38f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4b518d38f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32e1cd6f2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32e1cd6f2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1fba705b9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1fba705b9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4b518d38f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4b518d38f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b518d38f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b518d38f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4b518d38f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4b518d38f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4b518d38f9_0_40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4b518d38f9_0_40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b518d38f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b518d38f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bg>
      <p:bgPr>
        <a:gradFill>
          <a:gsLst>
            <a:gs pos="0">
              <a:schemeClr val="lt2"/>
            </a:gs>
            <a:gs pos="100000">
              <a:srgbClr val="FED2D3"/>
            </a:gs>
          </a:gsLst>
          <a:lin ang="0" scaled="0"/>
        </a:gradFill>
      </p:bgPr>
    </p:bg>
    <p:spTree>
      <p:nvGrpSpPr>
        <p:cNvPr id="82" name="Shape 82"/>
        <p:cNvGrpSpPr/>
        <p:nvPr/>
      </p:nvGrpSpPr>
      <p:grpSpPr>
        <a:xfrm>
          <a:off x="0" y="0"/>
          <a:ext cx="0" cy="0"/>
          <a:chOff x="0" y="0"/>
          <a:chExt cx="0" cy="0"/>
        </a:xfrm>
      </p:grpSpPr>
      <p:sp>
        <p:nvSpPr>
          <p:cNvPr id="83" name="Google Shape;83;p13"/>
          <p:cNvSpPr/>
          <p:nvPr/>
        </p:nvSpPr>
        <p:spPr>
          <a:xfrm>
            <a:off x="1778187" y="919078"/>
            <a:ext cx="3735667" cy="3735667"/>
          </a:xfrm>
          <a:custGeom>
            <a:rect b="b" l="l" r="r" t="t"/>
            <a:pathLst>
              <a:path extrusionOk="0" h="66759" w="66759">
                <a:moveTo>
                  <a:pt x="56981" y="9777"/>
                </a:moveTo>
                <a:cubicBezTo>
                  <a:pt x="63241" y="16037"/>
                  <a:pt x="66758" y="24527"/>
                  <a:pt x="66758" y="33381"/>
                </a:cubicBezTo>
                <a:cubicBezTo>
                  <a:pt x="66758" y="42232"/>
                  <a:pt x="63241" y="50725"/>
                  <a:pt x="56981" y="56984"/>
                </a:cubicBezTo>
                <a:cubicBezTo>
                  <a:pt x="50722" y="63244"/>
                  <a:pt x="42232" y="66759"/>
                  <a:pt x="33380" y="66759"/>
                </a:cubicBezTo>
                <a:cubicBezTo>
                  <a:pt x="24527" y="66759"/>
                  <a:pt x="16037" y="63244"/>
                  <a:pt x="9777" y="56984"/>
                </a:cubicBezTo>
                <a:cubicBezTo>
                  <a:pt x="3517" y="50725"/>
                  <a:pt x="0" y="42232"/>
                  <a:pt x="0" y="33381"/>
                </a:cubicBezTo>
                <a:cubicBezTo>
                  <a:pt x="0" y="24527"/>
                  <a:pt x="3517" y="16037"/>
                  <a:pt x="9777" y="9777"/>
                </a:cubicBezTo>
                <a:cubicBezTo>
                  <a:pt x="16037" y="3518"/>
                  <a:pt x="24527" y="0"/>
                  <a:pt x="33380" y="0"/>
                </a:cubicBezTo>
                <a:cubicBezTo>
                  <a:pt x="42232" y="0"/>
                  <a:pt x="50722" y="3518"/>
                  <a:pt x="56981" y="9777"/>
                </a:cubicBezTo>
                <a:close/>
              </a:path>
            </a:pathLst>
          </a:custGeom>
          <a:solidFill>
            <a:srgbClr val="FDF3E7">
              <a:alpha val="560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1464146" y="122288"/>
            <a:ext cx="1368776" cy="1368776"/>
          </a:xfrm>
          <a:custGeom>
            <a:rect b="b" l="l" r="r" t="t"/>
            <a:pathLst>
              <a:path extrusionOk="0" h="24461" w="24461">
                <a:moveTo>
                  <a:pt x="1" y="24460"/>
                </a:moveTo>
                <a:lnTo>
                  <a:pt x="1" y="24460"/>
                </a:lnTo>
                <a:cubicBezTo>
                  <a:pt x="13508" y="24460"/>
                  <a:pt x="24461" y="13510"/>
                  <a:pt x="24461" y="0"/>
                </a:cubicBezTo>
                <a:lnTo>
                  <a:pt x="1" y="0"/>
                </a:lnTo>
                <a:close/>
              </a:path>
            </a:pathLst>
          </a:custGeom>
          <a:solidFill>
            <a:srgbClr val="9CB8C8">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95461" y="2081729"/>
            <a:ext cx="1279132" cy="2982367"/>
          </a:xfrm>
          <a:custGeom>
            <a:rect b="b" l="l" r="r" t="t"/>
            <a:pathLst>
              <a:path extrusionOk="0" h="53297" w="22859">
                <a:moveTo>
                  <a:pt x="0" y="0"/>
                </a:moveTo>
                <a:lnTo>
                  <a:pt x="0" y="0"/>
                </a:lnTo>
                <a:lnTo>
                  <a:pt x="0" y="30438"/>
                </a:lnTo>
                <a:cubicBezTo>
                  <a:pt x="0" y="43061"/>
                  <a:pt x="10235" y="53296"/>
                  <a:pt x="22859" y="53296"/>
                </a:cubicBezTo>
                <a:lnTo>
                  <a:pt x="22859" y="53296"/>
                </a:lnTo>
                <a:lnTo>
                  <a:pt x="22859" y="22859"/>
                </a:lnTo>
                <a:cubicBezTo>
                  <a:pt x="22859" y="10235"/>
                  <a:pt x="12626" y="0"/>
                  <a:pt x="0" y="0"/>
                </a:cubicBezTo>
                <a:close/>
              </a:path>
            </a:pathLst>
          </a:custGeom>
          <a:solidFill>
            <a:srgbClr val="FDF3E7">
              <a:alpha val="5601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95450" y="122288"/>
            <a:ext cx="1368720" cy="1368776"/>
          </a:xfrm>
          <a:custGeom>
            <a:rect b="b" l="l" r="r" t="t"/>
            <a:pathLst>
              <a:path extrusionOk="0" h="24461" w="24460">
                <a:moveTo>
                  <a:pt x="0" y="0"/>
                </a:moveTo>
                <a:lnTo>
                  <a:pt x="0" y="24460"/>
                </a:lnTo>
                <a:cubicBezTo>
                  <a:pt x="13510" y="24460"/>
                  <a:pt x="24460" y="13510"/>
                  <a:pt x="244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3810611" y="1041235"/>
            <a:ext cx="576530" cy="576530"/>
          </a:xfrm>
          <a:custGeom>
            <a:rect b="b" l="l" r="r" t="t"/>
            <a:pathLst>
              <a:path extrusionOk="0" h="10303" w="10303">
                <a:moveTo>
                  <a:pt x="5152" y="0"/>
                </a:moveTo>
                <a:cubicBezTo>
                  <a:pt x="4350" y="2439"/>
                  <a:pt x="2439" y="4349"/>
                  <a:pt x="1" y="5151"/>
                </a:cubicBezTo>
                <a:cubicBezTo>
                  <a:pt x="2439" y="5953"/>
                  <a:pt x="4350" y="7864"/>
                  <a:pt x="5152" y="10302"/>
                </a:cubicBezTo>
                <a:cubicBezTo>
                  <a:pt x="5954" y="7864"/>
                  <a:pt x="7867" y="5953"/>
                  <a:pt x="10303" y="5151"/>
                </a:cubicBezTo>
                <a:cubicBezTo>
                  <a:pt x="7867" y="4349"/>
                  <a:pt x="5954" y="2439"/>
                  <a:pt x="5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3234291" y="1041235"/>
            <a:ext cx="576530" cy="576530"/>
          </a:xfrm>
          <a:custGeom>
            <a:rect b="b" l="l" r="r" t="t"/>
            <a:pathLst>
              <a:path extrusionOk="0" h="10303" w="10303">
                <a:moveTo>
                  <a:pt x="5152" y="0"/>
                </a:moveTo>
                <a:cubicBezTo>
                  <a:pt x="4350" y="2439"/>
                  <a:pt x="2436" y="4349"/>
                  <a:pt x="1" y="5151"/>
                </a:cubicBezTo>
                <a:cubicBezTo>
                  <a:pt x="2436" y="5953"/>
                  <a:pt x="4350" y="7864"/>
                  <a:pt x="5152" y="10302"/>
                </a:cubicBezTo>
                <a:cubicBezTo>
                  <a:pt x="5954" y="7864"/>
                  <a:pt x="7864" y="5953"/>
                  <a:pt x="10302" y="5151"/>
                </a:cubicBezTo>
                <a:cubicBezTo>
                  <a:pt x="7864" y="4349"/>
                  <a:pt x="5954" y="2439"/>
                  <a:pt x="5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4387099" y="1041235"/>
            <a:ext cx="576530" cy="576530"/>
          </a:xfrm>
          <a:custGeom>
            <a:rect b="b" l="l" r="r" t="t"/>
            <a:pathLst>
              <a:path extrusionOk="0" h="10303" w="10303">
                <a:moveTo>
                  <a:pt x="5152" y="0"/>
                </a:moveTo>
                <a:cubicBezTo>
                  <a:pt x="4350" y="2439"/>
                  <a:pt x="2439" y="4349"/>
                  <a:pt x="1" y="5151"/>
                </a:cubicBezTo>
                <a:cubicBezTo>
                  <a:pt x="2439" y="5953"/>
                  <a:pt x="4350" y="7864"/>
                  <a:pt x="5152" y="10302"/>
                </a:cubicBezTo>
                <a:cubicBezTo>
                  <a:pt x="5954" y="7864"/>
                  <a:pt x="7864" y="5953"/>
                  <a:pt x="10302" y="5151"/>
                </a:cubicBezTo>
                <a:cubicBezTo>
                  <a:pt x="7864" y="4349"/>
                  <a:pt x="5954" y="2439"/>
                  <a:pt x="5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txBox="1"/>
          <p:nvPr>
            <p:ph type="title"/>
          </p:nvPr>
        </p:nvSpPr>
        <p:spPr>
          <a:xfrm>
            <a:off x="2144525" y="1717550"/>
            <a:ext cx="6284100" cy="7395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Font typeface="Playfair Display"/>
              <a:buNone/>
              <a:defRPr b="1" sz="6000">
                <a:latin typeface="Playfair Display"/>
                <a:ea typeface="Playfair Display"/>
                <a:cs typeface="Playfair Display"/>
                <a:sym typeface="Playfair Display"/>
              </a:defRPr>
            </a:lvl1pPr>
            <a:lvl2pPr lvl="1"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2pPr>
            <a:lvl3pPr lvl="2"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3pPr>
            <a:lvl4pPr lvl="3"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4pPr>
            <a:lvl5pPr lvl="4"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5pPr>
            <a:lvl6pPr lvl="5"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6pPr>
            <a:lvl7pPr lvl="6"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7pPr>
            <a:lvl8pPr lvl="7"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8pPr>
            <a:lvl9pPr lvl="8" rtl="0" algn="ctr">
              <a:spcBef>
                <a:spcPts val="0"/>
              </a:spcBef>
              <a:spcAft>
                <a:spcPts val="0"/>
              </a:spcAft>
              <a:buSzPts val="3600"/>
              <a:buFont typeface="Playfair Display"/>
              <a:buNone/>
              <a:defRPr b="1" sz="3600">
                <a:latin typeface="Playfair Display"/>
                <a:ea typeface="Playfair Display"/>
                <a:cs typeface="Playfair Display"/>
                <a:sym typeface="Playfair Display"/>
              </a:defRPr>
            </a:lvl9pPr>
          </a:lstStyle>
          <a:p/>
        </p:txBody>
      </p:sp>
      <p:sp>
        <p:nvSpPr>
          <p:cNvPr id="91" name="Google Shape;91;p13"/>
          <p:cNvSpPr txBox="1"/>
          <p:nvPr>
            <p:ph idx="1" type="subTitle"/>
          </p:nvPr>
        </p:nvSpPr>
        <p:spPr>
          <a:xfrm>
            <a:off x="2144525" y="2429300"/>
            <a:ext cx="6284100" cy="1258500"/>
          </a:xfrm>
          <a:prstGeom prst="rect">
            <a:avLst/>
          </a:prstGeom>
        </p:spPr>
        <p:txBody>
          <a:bodyPr anchorCtr="0" anchor="ctr" bIns="91425" lIns="91425" spcFirstLastPara="1" rIns="91425" wrap="square" tIns="91425">
            <a:normAutofit/>
          </a:bodyPr>
          <a:lstStyle>
            <a:lvl1pPr lvl="0" rtl="0">
              <a:lnSpc>
                <a:spcPct val="100000"/>
              </a:lnSpc>
              <a:spcBef>
                <a:spcPts val="0"/>
              </a:spcBef>
              <a:spcAft>
                <a:spcPts val="0"/>
              </a:spcAft>
              <a:buSzPts val="1300"/>
              <a:buNone/>
              <a:defRPr sz="1800"/>
            </a:lvl1pPr>
            <a:lvl2pPr lvl="1" rtl="0" algn="ctr">
              <a:lnSpc>
                <a:spcPct val="100000"/>
              </a:lnSpc>
              <a:spcBef>
                <a:spcPts val="0"/>
              </a:spcBef>
              <a:spcAft>
                <a:spcPts val="0"/>
              </a:spcAft>
              <a:buSzPts val="1100"/>
              <a:buNone/>
              <a:defRPr/>
            </a:lvl2pPr>
            <a:lvl3pPr lvl="2" rtl="0" algn="ctr">
              <a:lnSpc>
                <a:spcPct val="100000"/>
              </a:lnSpc>
              <a:spcBef>
                <a:spcPts val="0"/>
              </a:spcBef>
              <a:spcAft>
                <a:spcPts val="0"/>
              </a:spcAft>
              <a:buSzPts val="1100"/>
              <a:buNone/>
              <a:defRPr/>
            </a:lvl3pPr>
            <a:lvl4pPr lvl="3" rtl="0" algn="ctr">
              <a:lnSpc>
                <a:spcPct val="100000"/>
              </a:lnSpc>
              <a:spcBef>
                <a:spcPts val="0"/>
              </a:spcBef>
              <a:spcAft>
                <a:spcPts val="0"/>
              </a:spcAft>
              <a:buSzPts val="1100"/>
              <a:buNone/>
              <a:defRPr/>
            </a:lvl4pPr>
            <a:lvl5pPr lvl="4" rtl="0" algn="ctr">
              <a:lnSpc>
                <a:spcPct val="100000"/>
              </a:lnSpc>
              <a:spcBef>
                <a:spcPts val="0"/>
              </a:spcBef>
              <a:spcAft>
                <a:spcPts val="0"/>
              </a:spcAft>
              <a:buSzPts val="1100"/>
              <a:buNone/>
              <a:defRPr/>
            </a:lvl5pPr>
            <a:lvl6pPr lvl="5" rtl="0" algn="ctr">
              <a:lnSpc>
                <a:spcPct val="100000"/>
              </a:lnSpc>
              <a:spcBef>
                <a:spcPts val="0"/>
              </a:spcBef>
              <a:spcAft>
                <a:spcPts val="0"/>
              </a:spcAft>
              <a:buSzPts val="1100"/>
              <a:buNone/>
              <a:defRPr/>
            </a:lvl6pPr>
            <a:lvl7pPr lvl="6" rtl="0" algn="ctr">
              <a:lnSpc>
                <a:spcPct val="100000"/>
              </a:lnSpc>
              <a:spcBef>
                <a:spcPts val="0"/>
              </a:spcBef>
              <a:spcAft>
                <a:spcPts val="0"/>
              </a:spcAft>
              <a:buSzPts val="1100"/>
              <a:buNone/>
              <a:defRPr/>
            </a:lvl7pPr>
            <a:lvl8pPr lvl="7" rtl="0" algn="ctr">
              <a:lnSpc>
                <a:spcPct val="100000"/>
              </a:lnSpc>
              <a:spcBef>
                <a:spcPts val="0"/>
              </a:spcBef>
              <a:spcAft>
                <a:spcPts val="0"/>
              </a:spcAft>
              <a:buSzPts val="1100"/>
              <a:buNone/>
              <a:defRPr/>
            </a:lvl8pPr>
            <a:lvl9pPr lvl="8" rtl="0" algn="ctr">
              <a:lnSpc>
                <a:spcPct val="100000"/>
              </a:lnSpc>
              <a:spcBef>
                <a:spcPts val="0"/>
              </a:spcBef>
              <a:spcAft>
                <a:spcPts val="0"/>
              </a:spcAft>
              <a:buSzPts val="11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4"/>
          <p:cNvSpPr txBox="1"/>
          <p:nvPr>
            <p:ph type="ctrTitle"/>
          </p:nvPr>
        </p:nvSpPr>
        <p:spPr>
          <a:xfrm>
            <a:off x="285375" y="624800"/>
            <a:ext cx="8321700" cy="2401500"/>
          </a:xfrm>
          <a:prstGeom prst="rect">
            <a:avLst/>
          </a:prstGeom>
        </p:spPr>
        <p:txBody>
          <a:bodyPr anchorCtr="0" anchor="t" bIns="91425" lIns="91425" spcFirstLastPara="1" rIns="91425" wrap="square" tIns="91425">
            <a:normAutofit/>
          </a:bodyPr>
          <a:lstStyle/>
          <a:p>
            <a:pPr indent="457200" lvl="0" marL="1371600" rtl="0" algn="l">
              <a:spcBef>
                <a:spcPts val="0"/>
              </a:spcBef>
              <a:spcAft>
                <a:spcPts val="0"/>
              </a:spcAft>
              <a:buNone/>
            </a:pPr>
            <a:r>
              <a:rPr lang="en" sz="2400"/>
              <a:t>Conference Presentation</a:t>
            </a:r>
            <a:endParaRPr sz="2400"/>
          </a:p>
          <a:p>
            <a:pPr indent="457200" lvl="0" marL="2286000" rtl="0" algn="l">
              <a:spcBef>
                <a:spcPts val="0"/>
              </a:spcBef>
              <a:spcAft>
                <a:spcPts val="0"/>
              </a:spcAft>
              <a:buNone/>
            </a:pPr>
            <a:r>
              <a:rPr lang="en" sz="1800"/>
              <a:t>(Paper ID : 3015)</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b="0" lang="en" sz="1000">
                <a:solidFill>
                  <a:srgbClr val="0000FF"/>
                </a:solidFill>
                <a:latin typeface="Lato"/>
                <a:ea typeface="Lato"/>
                <a:cs typeface="Lato"/>
                <a:sym typeface="Lato"/>
              </a:rPr>
              <a:t>Paper title : </a:t>
            </a:r>
            <a:endParaRPr b="0" sz="1000">
              <a:solidFill>
                <a:srgbClr val="0000FF"/>
              </a:solidFill>
              <a:latin typeface="Lato"/>
              <a:ea typeface="Lato"/>
              <a:cs typeface="Lato"/>
              <a:sym typeface="Lato"/>
            </a:endParaRPr>
          </a:p>
          <a:p>
            <a:pPr indent="0" lvl="0" marL="0" rtl="0" algn="l">
              <a:spcBef>
                <a:spcPts val="0"/>
              </a:spcBef>
              <a:spcAft>
                <a:spcPts val="0"/>
              </a:spcAft>
              <a:buNone/>
            </a:pPr>
            <a:r>
              <a:rPr lang="en" sz="2400"/>
              <a:t>Image classification of ischemic stroke blood clot origin using stacked EfficientNet-B0, VGG19 and ResNet-152</a:t>
            </a:r>
            <a:endParaRPr sz="2400"/>
          </a:p>
        </p:txBody>
      </p:sp>
      <p:sp>
        <p:nvSpPr>
          <p:cNvPr id="97" name="Google Shape;97;p14"/>
          <p:cNvSpPr txBox="1"/>
          <p:nvPr>
            <p:ph idx="1" type="subTitle"/>
          </p:nvPr>
        </p:nvSpPr>
        <p:spPr>
          <a:xfrm>
            <a:off x="3874800" y="3026300"/>
            <a:ext cx="4993500" cy="1723500"/>
          </a:xfrm>
          <a:prstGeom prst="rect">
            <a:avLst/>
          </a:prstGeom>
        </p:spPr>
        <p:txBody>
          <a:bodyPr anchorCtr="0" anchor="t" bIns="91425" lIns="91425" spcFirstLastPara="1" rIns="91425" wrap="square" tIns="91425">
            <a:normAutofit fontScale="85000" lnSpcReduction="20000"/>
          </a:bodyPr>
          <a:lstStyle/>
          <a:p>
            <a:pPr indent="0" lvl="0" marL="0" rtl="0" algn="l">
              <a:lnSpc>
                <a:spcPct val="150000"/>
              </a:lnSpc>
              <a:spcBef>
                <a:spcPts val="0"/>
              </a:spcBef>
              <a:spcAft>
                <a:spcPts val="0"/>
              </a:spcAft>
              <a:buNone/>
            </a:pPr>
            <a:r>
              <a:rPr lang="en" sz="1500">
                <a:solidFill>
                  <a:schemeClr val="dk2"/>
                </a:solidFill>
              </a:rPr>
              <a:t>Authors:</a:t>
            </a:r>
            <a:endParaRPr sz="1500">
              <a:solidFill>
                <a:schemeClr val="dk2"/>
              </a:solidFill>
            </a:endParaRPr>
          </a:p>
          <a:p>
            <a:pPr indent="0" lvl="0" marL="0" rtl="0" algn="l">
              <a:lnSpc>
                <a:spcPct val="150000"/>
              </a:lnSpc>
              <a:spcBef>
                <a:spcPts val="0"/>
              </a:spcBef>
              <a:spcAft>
                <a:spcPts val="0"/>
              </a:spcAft>
              <a:buNone/>
            </a:pPr>
            <a:r>
              <a:t/>
            </a:r>
            <a:endParaRPr sz="1500"/>
          </a:p>
          <a:p>
            <a:pPr indent="0" lvl="0" marL="0" rtl="0" algn="l">
              <a:lnSpc>
                <a:spcPct val="150000"/>
              </a:lnSpc>
              <a:spcBef>
                <a:spcPts val="0"/>
              </a:spcBef>
              <a:spcAft>
                <a:spcPts val="0"/>
              </a:spcAft>
              <a:buNone/>
            </a:pPr>
            <a:r>
              <a:rPr lang="en" sz="1500">
                <a:solidFill>
                  <a:srgbClr val="0000FF"/>
                </a:solidFill>
              </a:rPr>
              <a:t>Masabathula V S Raghavendra Rao (Primary Author and Presenter)</a:t>
            </a:r>
            <a:endParaRPr sz="1500">
              <a:solidFill>
                <a:srgbClr val="0000FF"/>
              </a:solidFill>
            </a:endParaRPr>
          </a:p>
          <a:p>
            <a:pPr indent="0" lvl="0" marL="0" rtl="0" algn="l">
              <a:lnSpc>
                <a:spcPct val="150000"/>
              </a:lnSpc>
              <a:spcBef>
                <a:spcPts val="0"/>
              </a:spcBef>
              <a:spcAft>
                <a:spcPts val="0"/>
              </a:spcAft>
              <a:buNone/>
            </a:pPr>
            <a:r>
              <a:rPr lang="en" sz="1500"/>
              <a:t>Surya Puligundla</a:t>
            </a:r>
            <a:endParaRPr sz="1500"/>
          </a:p>
          <a:p>
            <a:pPr indent="0" lvl="0" marL="0" rtl="0" algn="l">
              <a:lnSpc>
                <a:spcPct val="150000"/>
              </a:lnSpc>
              <a:spcBef>
                <a:spcPts val="0"/>
              </a:spcBef>
              <a:spcAft>
                <a:spcPts val="0"/>
              </a:spcAft>
              <a:buNone/>
            </a:pPr>
            <a:r>
              <a:rPr lang="en" sz="1500"/>
              <a:t>Nikhil Sai Ekkala</a:t>
            </a:r>
            <a:endParaRPr sz="1500"/>
          </a:p>
          <a:p>
            <a:pPr indent="0" lvl="0" marL="0" rtl="0" algn="l">
              <a:lnSpc>
                <a:spcPct val="150000"/>
              </a:lnSpc>
              <a:spcBef>
                <a:spcPts val="0"/>
              </a:spcBef>
              <a:spcAft>
                <a:spcPts val="0"/>
              </a:spcAft>
              <a:buNone/>
            </a:pPr>
            <a:r>
              <a:rPr lang="en" sz="1500"/>
              <a:t>Srilatha Chebrolu</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3"/>
          <p:cNvPicPr preferRelativeResize="0"/>
          <p:nvPr/>
        </p:nvPicPr>
        <p:blipFill>
          <a:blip r:embed="rId3">
            <a:alphaModFix/>
          </a:blip>
          <a:stretch>
            <a:fillRect/>
          </a:stretch>
        </p:blipFill>
        <p:spPr>
          <a:xfrm>
            <a:off x="0" y="796800"/>
            <a:ext cx="9143999" cy="3677415"/>
          </a:xfrm>
          <a:prstGeom prst="rect">
            <a:avLst/>
          </a:prstGeom>
          <a:noFill/>
          <a:ln>
            <a:noFill/>
          </a:ln>
        </p:spPr>
      </p:pic>
      <p:sp>
        <p:nvSpPr>
          <p:cNvPr id="156" name="Google Shape;156;p23"/>
          <p:cNvSpPr txBox="1"/>
          <p:nvPr>
            <p:ph type="title"/>
          </p:nvPr>
        </p:nvSpPr>
        <p:spPr>
          <a:xfrm>
            <a:off x="3177200" y="24775"/>
            <a:ext cx="2610900" cy="739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1800">
                <a:solidFill>
                  <a:srgbClr val="0C2E3A"/>
                </a:solidFill>
                <a:latin typeface="Lato"/>
                <a:ea typeface="Lato"/>
                <a:cs typeface="Lato"/>
                <a:sym typeface="Lato"/>
              </a:rPr>
              <a:t>Model Architecture</a:t>
            </a:r>
            <a:endParaRPr sz="1800">
              <a:solidFill>
                <a:srgbClr val="0C2E3A"/>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idx="1" type="subTitle"/>
          </p:nvPr>
        </p:nvSpPr>
        <p:spPr>
          <a:xfrm>
            <a:off x="531225" y="116275"/>
            <a:ext cx="7617300" cy="521100"/>
          </a:xfrm>
          <a:prstGeom prst="rect">
            <a:avLst/>
          </a:prstGeom>
        </p:spPr>
        <p:txBody>
          <a:bodyPr anchorCtr="0" anchor="ctr" bIns="91425" lIns="91425" spcFirstLastPara="1" rIns="91425" wrap="square" tIns="91425">
            <a:normAutofit/>
          </a:bodyPr>
          <a:lstStyle/>
          <a:p>
            <a:pPr indent="0" lvl="0" marL="457200" rtl="0" algn="ctr">
              <a:lnSpc>
                <a:spcPct val="115000"/>
              </a:lnSpc>
              <a:spcBef>
                <a:spcPts val="0"/>
              </a:spcBef>
              <a:spcAft>
                <a:spcPts val="0"/>
              </a:spcAft>
              <a:buNone/>
            </a:pPr>
            <a:r>
              <a:rPr b="1" lang="en" sz="1500">
                <a:solidFill>
                  <a:srgbClr val="0C2E3A"/>
                </a:solidFill>
              </a:rPr>
              <a:t>EfficientNet-B0, ResNet-152 and VGG-19 stacked model</a:t>
            </a:r>
            <a:endParaRPr b="1" sz="1500">
              <a:solidFill>
                <a:srgbClr val="0C2E3A"/>
              </a:solidFill>
            </a:endParaRPr>
          </a:p>
        </p:txBody>
      </p:sp>
      <p:pic>
        <p:nvPicPr>
          <p:cNvPr id="162" name="Google Shape;162;p24"/>
          <p:cNvPicPr preferRelativeResize="0"/>
          <p:nvPr/>
        </p:nvPicPr>
        <p:blipFill>
          <a:blip r:embed="rId3">
            <a:alphaModFix/>
          </a:blip>
          <a:stretch>
            <a:fillRect/>
          </a:stretch>
        </p:blipFill>
        <p:spPr>
          <a:xfrm>
            <a:off x="2346749" y="832350"/>
            <a:ext cx="4253900" cy="38035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5"/>
          <p:cNvSpPr txBox="1"/>
          <p:nvPr>
            <p:ph type="title"/>
          </p:nvPr>
        </p:nvSpPr>
        <p:spPr>
          <a:xfrm>
            <a:off x="3291875" y="2238375"/>
            <a:ext cx="2357400" cy="43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000">
                <a:latin typeface="Lato"/>
                <a:ea typeface="Lato"/>
                <a:cs typeface="Lato"/>
                <a:sym typeface="Lato"/>
              </a:rPr>
              <a:t>Results</a:t>
            </a:r>
            <a:endParaRPr sz="30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26"/>
          <p:cNvPicPr preferRelativeResize="0"/>
          <p:nvPr/>
        </p:nvPicPr>
        <p:blipFill>
          <a:blip r:embed="rId3">
            <a:alphaModFix/>
          </a:blip>
          <a:stretch>
            <a:fillRect/>
          </a:stretch>
        </p:blipFill>
        <p:spPr>
          <a:xfrm>
            <a:off x="1787100" y="16825"/>
            <a:ext cx="5129825" cy="50504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27"/>
          <p:cNvPicPr preferRelativeResize="0"/>
          <p:nvPr/>
        </p:nvPicPr>
        <p:blipFill>
          <a:blip r:embed="rId3">
            <a:alphaModFix/>
          </a:blip>
          <a:stretch>
            <a:fillRect/>
          </a:stretch>
        </p:blipFill>
        <p:spPr>
          <a:xfrm>
            <a:off x="337375" y="84000"/>
            <a:ext cx="5646828" cy="5023700"/>
          </a:xfrm>
          <a:prstGeom prst="rect">
            <a:avLst/>
          </a:prstGeom>
          <a:noFill/>
          <a:ln>
            <a:noFill/>
          </a:ln>
        </p:spPr>
      </p:pic>
      <p:pic>
        <p:nvPicPr>
          <p:cNvPr id="178" name="Google Shape;178;p27"/>
          <p:cNvPicPr preferRelativeResize="0"/>
          <p:nvPr/>
        </p:nvPicPr>
        <p:blipFill>
          <a:blip r:embed="rId4">
            <a:alphaModFix/>
          </a:blip>
          <a:stretch>
            <a:fillRect/>
          </a:stretch>
        </p:blipFill>
        <p:spPr>
          <a:xfrm>
            <a:off x="6420750" y="1828800"/>
            <a:ext cx="2437499" cy="7490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8"/>
          <p:cNvSpPr txBox="1"/>
          <p:nvPr>
            <p:ph type="title"/>
          </p:nvPr>
        </p:nvSpPr>
        <p:spPr>
          <a:xfrm>
            <a:off x="1656250" y="220800"/>
            <a:ext cx="5829300" cy="3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Lato"/>
                <a:ea typeface="Lato"/>
                <a:cs typeface="Lato"/>
                <a:sym typeface="Lato"/>
              </a:rPr>
              <a:t>Challenges</a:t>
            </a:r>
            <a:endParaRPr sz="2100">
              <a:latin typeface="Lato"/>
              <a:ea typeface="Lato"/>
              <a:cs typeface="Lato"/>
              <a:sym typeface="Lato"/>
            </a:endParaRPr>
          </a:p>
        </p:txBody>
      </p:sp>
      <p:sp>
        <p:nvSpPr>
          <p:cNvPr id="184" name="Google Shape;184;p28"/>
          <p:cNvSpPr txBox="1"/>
          <p:nvPr>
            <p:ph idx="1" type="subTitle"/>
          </p:nvPr>
        </p:nvSpPr>
        <p:spPr>
          <a:xfrm>
            <a:off x="213950" y="923950"/>
            <a:ext cx="8544900" cy="2382300"/>
          </a:xfrm>
          <a:prstGeom prst="rect">
            <a:avLst/>
          </a:prstGeom>
        </p:spPr>
        <p:txBody>
          <a:bodyPr anchorCtr="0" anchor="ctr" bIns="91425" lIns="91425" spcFirstLastPara="1" rIns="91425" wrap="square" tIns="91425">
            <a:noAutofit/>
          </a:bodyPr>
          <a:lstStyle/>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High-Resolution Whole Slide Images (WSIs)</a:t>
            </a:r>
            <a:r>
              <a:rPr lang="en" sz="1100">
                <a:solidFill>
                  <a:srgbClr val="000000"/>
                </a:solidFill>
              </a:rPr>
              <a:t> – Managing gigapixel-scale WSIs with complex formats and computational constraints.</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Preprocessing Challenges</a:t>
            </a:r>
            <a:r>
              <a:rPr lang="en" sz="1100">
                <a:solidFill>
                  <a:srgbClr val="000000"/>
                </a:solidFill>
              </a:rPr>
              <a:t> – Effective background elimination, artifact removal, and tile selection to enhance data quality.</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Class Imbalance</a:t>
            </a:r>
            <a:r>
              <a:rPr lang="en" sz="1100">
                <a:solidFill>
                  <a:srgbClr val="000000"/>
                </a:solidFill>
              </a:rPr>
              <a:t> – Addressing skewed distributions in pathology datasets for robust model generalization.</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Limited Annotated Pathology Slides</a:t>
            </a:r>
            <a:r>
              <a:rPr lang="en" sz="1100">
                <a:solidFill>
                  <a:srgbClr val="000000"/>
                </a:solidFill>
              </a:rPr>
              <a:t> – Scarcity of expert-labeled data affecting supervised learning approaches.</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Feature Representation</a:t>
            </a:r>
            <a:r>
              <a:rPr lang="en" sz="1100">
                <a:solidFill>
                  <a:srgbClr val="000000"/>
                </a:solidFill>
              </a:rPr>
              <a:t> – Extracting and distinguishing histopathological patterns relevant to classification.</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Model Development &amp; Selection</a:t>
            </a:r>
            <a:r>
              <a:rPr lang="en" sz="1100">
                <a:solidFill>
                  <a:srgbClr val="000000"/>
                </a:solidFill>
              </a:rPr>
              <a:t> – Choosing optimal deep learning architectures tailored for histopathology analysis.</a:t>
            </a:r>
            <a:endParaRPr sz="1100">
              <a:solidFill>
                <a:srgbClr val="000000"/>
              </a:solidFill>
            </a:endParaRPr>
          </a:p>
          <a:p>
            <a:pPr indent="-298450" lvl="0" marL="457200" rtl="0" algn="l">
              <a:lnSpc>
                <a:spcPct val="100000"/>
              </a:lnSpc>
              <a:spcBef>
                <a:spcPts val="1200"/>
              </a:spcBef>
              <a:spcAft>
                <a:spcPts val="0"/>
              </a:spcAft>
              <a:buClr>
                <a:srgbClr val="000000"/>
              </a:buClr>
              <a:buSzPts val="1100"/>
              <a:buChar char="●"/>
            </a:pPr>
            <a:r>
              <a:rPr b="1" lang="en" sz="1100">
                <a:solidFill>
                  <a:srgbClr val="000000"/>
                </a:solidFill>
              </a:rPr>
              <a:t>Hyperparameter Optimization</a:t>
            </a:r>
            <a:r>
              <a:rPr lang="en" sz="1100">
                <a:solidFill>
                  <a:srgbClr val="000000"/>
                </a:solidFill>
              </a:rPr>
              <a:t> – Fine-tuning deep models for optimal performance while mitigating overfitting.</a:t>
            </a:r>
            <a:endParaRPr sz="11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9"/>
          <p:cNvSpPr txBox="1"/>
          <p:nvPr>
            <p:ph idx="1" type="subTitle"/>
          </p:nvPr>
        </p:nvSpPr>
        <p:spPr>
          <a:xfrm>
            <a:off x="66600" y="801500"/>
            <a:ext cx="8700900" cy="2058300"/>
          </a:xfrm>
          <a:prstGeom prst="rect">
            <a:avLst/>
          </a:prstGeom>
        </p:spPr>
        <p:txBody>
          <a:bodyPr anchorCtr="0" anchor="ctr" bIns="91425" lIns="91425" spcFirstLastPara="1" rIns="91425" wrap="square" tIns="91425">
            <a:normAutofit/>
          </a:bodyPr>
          <a:lstStyle/>
          <a:p>
            <a:pPr indent="-300355" lvl="0" marL="457200" rtl="0" algn="just">
              <a:lnSpc>
                <a:spcPct val="150000"/>
              </a:lnSpc>
              <a:spcBef>
                <a:spcPts val="1200"/>
              </a:spcBef>
              <a:spcAft>
                <a:spcPts val="0"/>
              </a:spcAft>
              <a:buClr>
                <a:srgbClr val="000000"/>
              </a:buClr>
              <a:buSzPts val="1130"/>
              <a:buChar char="●"/>
            </a:pPr>
            <a:r>
              <a:rPr lang="en" sz="1130">
                <a:solidFill>
                  <a:srgbClr val="000000"/>
                </a:solidFill>
              </a:rPr>
              <a:t>The proposed stacked model of EfficientNet-B0, ResNet-152 and VGG19 performs the task of classifying the brain stroke etiology subtypes i.e., Cardioembolism and Large artery atherosclerosis. 		 				</a:t>
            </a:r>
            <a:endParaRPr sz="1130">
              <a:solidFill>
                <a:srgbClr val="000000"/>
              </a:solidFill>
            </a:endParaRPr>
          </a:p>
          <a:p>
            <a:pPr indent="-282575" lvl="0" marL="457200" rtl="0" algn="just">
              <a:lnSpc>
                <a:spcPct val="150000"/>
              </a:lnSpc>
              <a:spcBef>
                <a:spcPts val="0"/>
              </a:spcBef>
              <a:spcAft>
                <a:spcPts val="0"/>
              </a:spcAft>
              <a:buClr>
                <a:srgbClr val="000000"/>
              </a:buClr>
              <a:buSzPts val="850"/>
              <a:buChar char="●"/>
            </a:pPr>
            <a:r>
              <a:rPr lang="en" sz="1130">
                <a:solidFill>
                  <a:srgbClr val="000000"/>
                </a:solidFill>
              </a:rPr>
              <a:t>This allows us to do away with the requirement for human aid and the uncertainties associated with it. </a:t>
            </a:r>
            <a:endParaRPr sz="1130">
              <a:solidFill>
                <a:srgbClr val="000000"/>
              </a:solidFill>
            </a:endParaRPr>
          </a:p>
          <a:p>
            <a:pPr indent="-282575" lvl="0" marL="457200" rtl="0" algn="just">
              <a:lnSpc>
                <a:spcPct val="150000"/>
              </a:lnSpc>
              <a:spcBef>
                <a:spcPts val="0"/>
              </a:spcBef>
              <a:spcAft>
                <a:spcPts val="0"/>
              </a:spcAft>
              <a:buClr>
                <a:srgbClr val="000000"/>
              </a:buClr>
              <a:buSzPts val="850"/>
              <a:buChar char="●"/>
            </a:pPr>
            <a:r>
              <a:rPr lang="en" sz="1130">
                <a:solidFill>
                  <a:srgbClr val="000000"/>
                </a:solidFill>
              </a:rPr>
              <a:t>With this work, healthcare providers will have the ability to more accurately determine the source of blood clots that cause fatal strokes, allowing physicians to provide more effective post-stroke treatment and decreasing the chance of a recurrent stroke.	</a:t>
            </a:r>
            <a:endParaRPr sz="1130">
              <a:solidFill>
                <a:srgbClr val="000000"/>
              </a:solidFill>
            </a:endParaRPr>
          </a:p>
          <a:p>
            <a:pPr indent="-282575" lvl="0" marL="457200" rtl="0" algn="just">
              <a:lnSpc>
                <a:spcPct val="150000"/>
              </a:lnSpc>
              <a:spcBef>
                <a:spcPts val="0"/>
              </a:spcBef>
              <a:spcAft>
                <a:spcPts val="0"/>
              </a:spcAft>
              <a:buClr>
                <a:srgbClr val="000000"/>
              </a:buClr>
              <a:buSzPts val="850"/>
              <a:buChar char="●"/>
            </a:pPr>
            <a:r>
              <a:rPr lang="en" sz="1130">
                <a:solidFill>
                  <a:srgbClr val="000000"/>
                </a:solidFill>
              </a:rPr>
              <a:t>As a future work, the usage of models that are pre-trained on digital pathology whole slide images needs to be explored as it improves the performance. </a:t>
            </a:r>
            <a:endParaRPr sz="1130"/>
          </a:p>
        </p:txBody>
      </p:sp>
      <p:sp>
        <p:nvSpPr>
          <p:cNvPr id="190" name="Google Shape;190;p29"/>
          <p:cNvSpPr txBox="1"/>
          <p:nvPr>
            <p:ph type="title"/>
          </p:nvPr>
        </p:nvSpPr>
        <p:spPr>
          <a:xfrm>
            <a:off x="1619625" y="220800"/>
            <a:ext cx="5942100" cy="45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Lato"/>
                <a:ea typeface="Lato"/>
                <a:cs typeface="Lato"/>
                <a:sym typeface="Lato"/>
              </a:rPr>
              <a:t>Conclusion</a:t>
            </a:r>
            <a:endParaRPr sz="24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0"/>
          <p:cNvSpPr txBox="1"/>
          <p:nvPr>
            <p:ph type="title"/>
          </p:nvPr>
        </p:nvSpPr>
        <p:spPr>
          <a:xfrm>
            <a:off x="1493275" y="2202000"/>
            <a:ext cx="6220800" cy="41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Lato"/>
                <a:ea typeface="Lato"/>
                <a:cs typeface="Lato"/>
                <a:sym typeface="Lato"/>
              </a:rPr>
              <a:t>ThankYou.</a:t>
            </a:r>
            <a:endParaRPr sz="30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5"/>
          <p:cNvSpPr txBox="1"/>
          <p:nvPr>
            <p:ph idx="1" type="subTitle"/>
          </p:nvPr>
        </p:nvSpPr>
        <p:spPr>
          <a:xfrm>
            <a:off x="205050" y="804525"/>
            <a:ext cx="8733900" cy="2039100"/>
          </a:xfrm>
          <a:prstGeom prst="rect">
            <a:avLst/>
          </a:prstGeom>
        </p:spPr>
        <p:txBody>
          <a:bodyPr anchorCtr="0" anchor="ctr" bIns="91425" lIns="91425" spcFirstLastPara="1" rIns="91425" wrap="square" tIns="91425">
            <a:noAutofit/>
          </a:bodyPr>
          <a:lstStyle/>
          <a:p>
            <a:pPr indent="-311150" lvl="0" marL="457200" rtl="0" algn="just">
              <a:lnSpc>
                <a:spcPct val="115000"/>
              </a:lnSpc>
              <a:spcBef>
                <a:spcPts val="0"/>
              </a:spcBef>
              <a:spcAft>
                <a:spcPts val="0"/>
              </a:spcAft>
              <a:buClr>
                <a:schemeClr val="dk2"/>
              </a:buClr>
              <a:buSzPts val="1300"/>
              <a:buChar char="●"/>
            </a:pPr>
            <a:r>
              <a:rPr lang="en" sz="1300">
                <a:solidFill>
                  <a:schemeClr val="dk2"/>
                </a:solidFill>
              </a:rPr>
              <a:t>The goal of this work is to classify and differentiate between the two major acute ischemic stroke (AIS) etiology subtypes : cardiac (CE) and large artery atherosclerosis (LAA), using whole slide digital pathology images (WSI). </a:t>
            </a:r>
            <a:endParaRPr sz="1300">
              <a:solidFill>
                <a:schemeClr val="dk2"/>
              </a:solidFill>
            </a:endParaRPr>
          </a:p>
        </p:txBody>
      </p:sp>
      <p:sp>
        <p:nvSpPr>
          <p:cNvPr id="103" name="Google Shape;103;p15"/>
          <p:cNvSpPr txBox="1"/>
          <p:nvPr>
            <p:ph type="title"/>
          </p:nvPr>
        </p:nvSpPr>
        <p:spPr>
          <a:xfrm>
            <a:off x="1432175" y="239933"/>
            <a:ext cx="59163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600">
                <a:latin typeface="Lato"/>
                <a:ea typeface="Lato"/>
                <a:cs typeface="Lato"/>
                <a:sym typeface="Lato"/>
              </a:rPr>
              <a:t>Agenda </a:t>
            </a:r>
            <a:endParaRPr sz="26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idx="1" type="subTitle"/>
          </p:nvPr>
        </p:nvSpPr>
        <p:spPr>
          <a:xfrm>
            <a:off x="0" y="757550"/>
            <a:ext cx="9144000" cy="3922200"/>
          </a:xfrm>
          <a:prstGeom prst="rect">
            <a:avLst/>
          </a:prstGeom>
        </p:spPr>
        <p:txBody>
          <a:bodyPr anchorCtr="0" anchor="ctr" bIns="91425" lIns="91425" spcFirstLastPara="1" rIns="91425" wrap="square" tIns="91425">
            <a:noAutofit/>
          </a:bodyPr>
          <a:lstStyle/>
          <a:p>
            <a:pPr indent="-298450" lvl="0" marL="457200" rtl="0" algn="l">
              <a:lnSpc>
                <a:spcPct val="135000"/>
              </a:lnSpc>
              <a:spcBef>
                <a:spcPts val="0"/>
              </a:spcBef>
              <a:spcAft>
                <a:spcPts val="0"/>
              </a:spcAft>
              <a:buClr>
                <a:schemeClr val="dk2"/>
              </a:buClr>
              <a:buSzPts val="1100"/>
              <a:buAutoNum type="arabicPeriod"/>
            </a:pPr>
            <a:r>
              <a:rPr b="1" lang="en" sz="1100">
                <a:solidFill>
                  <a:schemeClr val="dk2"/>
                </a:solidFill>
              </a:rPr>
              <a:t>Whole Slide Image (WSI) </a:t>
            </a:r>
            <a:r>
              <a:rPr lang="en" sz="1100">
                <a:solidFill>
                  <a:schemeClr val="dk2"/>
                </a:solidFill>
              </a:rPr>
              <a:t>: </a:t>
            </a:r>
            <a:r>
              <a:rPr lang="en" sz="1100">
                <a:solidFill>
                  <a:schemeClr val="dk2"/>
                </a:solidFill>
              </a:rPr>
              <a:t>A high-resolution digital image of an entire microscope slide, created using a whole slide scanner. These images are widely used in digital pathology, medical imaging, and AI-based diagnostics.</a:t>
            </a:r>
            <a:endParaRPr sz="1100">
              <a:solidFill>
                <a:schemeClr val="dk2"/>
              </a:solidFill>
            </a:endParaRPr>
          </a:p>
          <a:p>
            <a:pPr indent="-298450" lvl="0" marL="457200" rtl="0" algn="l">
              <a:lnSpc>
                <a:spcPct val="135000"/>
              </a:lnSpc>
              <a:spcBef>
                <a:spcPts val="0"/>
              </a:spcBef>
              <a:spcAft>
                <a:spcPts val="0"/>
              </a:spcAft>
              <a:buClr>
                <a:schemeClr val="dk2"/>
              </a:buClr>
              <a:buSzPts val="1100"/>
              <a:buAutoNum type="arabicPeriod"/>
            </a:pPr>
            <a:r>
              <a:rPr b="1" lang="en" sz="1100">
                <a:solidFill>
                  <a:schemeClr val="dk2"/>
                </a:solidFill>
              </a:rPr>
              <a:t>Acute Ischemic Stroke (AIS)</a:t>
            </a:r>
            <a:r>
              <a:rPr lang="en" sz="1100">
                <a:solidFill>
                  <a:schemeClr val="dk2"/>
                </a:solidFill>
              </a:rPr>
              <a:t> :  Is a condition when blood flow to a part of the brain is suddenly blocked, leading to a lack of oxygen and nutrients in brain tissue. If not treated quickly, brain cells begin to die, causing permanent damage or disability.</a:t>
            </a:r>
            <a:endParaRPr sz="1100">
              <a:solidFill>
                <a:schemeClr val="dk2"/>
              </a:solidFill>
            </a:endParaRPr>
          </a:p>
          <a:p>
            <a:pPr indent="0" lvl="0" marL="914400" rtl="0" algn="l">
              <a:lnSpc>
                <a:spcPct val="135000"/>
              </a:lnSpc>
              <a:spcBef>
                <a:spcPts val="0"/>
              </a:spcBef>
              <a:spcAft>
                <a:spcPts val="0"/>
              </a:spcAft>
              <a:buNone/>
            </a:pPr>
            <a:r>
              <a:rPr lang="en" sz="1100">
                <a:solidFill>
                  <a:schemeClr val="dk2"/>
                </a:solidFill>
              </a:rPr>
              <a:t>(acute - sudden, ischemic - lack of blood supply)</a:t>
            </a:r>
            <a:endParaRPr sz="1100">
              <a:solidFill>
                <a:schemeClr val="dk2"/>
              </a:solidFill>
            </a:endParaRPr>
          </a:p>
          <a:p>
            <a:pPr indent="-298450" lvl="0" marL="457200" rtl="0" algn="l">
              <a:lnSpc>
                <a:spcPct val="135000"/>
              </a:lnSpc>
              <a:spcBef>
                <a:spcPts val="0"/>
              </a:spcBef>
              <a:spcAft>
                <a:spcPts val="0"/>
              </a:spcAft>
              <a:buClr>
                <a:schemeClr val="dk2"/>
              </a:buClr>
              <a:buSzPts val="1100"/>
              <a:buAutoNum type="arabicPeriod"/>
            </a:pPr>
            <a:r>
              <a:rPr b="1" lang="en" sz="1100">
                <a:solidFill>
                  <a:srgbClr val="000000"/>
                </a:solidFill>
                <a:latin typeface="Arial"/>
                <a:ea typeface="Arial"/>
                <a:cs typeface="Arial"/>
                <a:sym typeface="Arial"/>
              </a:rPr>
              <a:t>Etiology</a:t>
            </a:r>
            <a:r>
              <a:rPr lang="en" sz="1100">
                <a:solidFill>
                  <a:srgbClr val="000000"/>
                </a:solidFill>
                <a:latin typeface="Arial"/>
                <a:ea typeface="Arial"/>
                <a:cs typeface="Arial"/>
                <a:sym typeface="Arial"/>
              </a:rPr>
              <a:t> : Refers to the cause or origin of a disease or condition.</a:t>
            </a:r>
            <a:endParaRPr sz="1100">
              <a:solidFill>
                <a:schemeClr val="dk2"/>
              </a:solidFill>
            </a:endParaRPr>
          </a:p>
          <a:p>
            <a:pPr indent="-298450" lvl="0" marL="457200" rtl="0" algn="l">
              <a:lnSpc>
                <a:spcPct val="135000"/>
              </a:lnSpc>
              <a:spcBef>
                <a:spcPts val="0"/>
              </a:spcBef>
              <a:spcAft>
                <a:spcPts val="0"/>
              </a:spcAft>
              <a:buClr>
                <a:schemeClr val="dk2"/>
              </a:buClr>
              <a:buSzPts val="1100"/>
              <a:buAutoNum type="arabicPeriod"/>
            </a:pPr>
            <a:r>
              <a:rPr b="1" lang="en" sz="1100">
                <a:solidFill>
                  <a:schemeClr val="dk2"/>
                </a:solidFill>
              </a:rPr>
              <a:t>Cardioembolic (CE)</a:t>
            </a:r>
            <a:r>
              <a:rPr lang="en" sz="1100">
                <a:solidFill>
                  <a:schemeClr val="dk2"/>
                </a:solidFill>
              </a:rPr>
              <a:t> : A cardioembolic stroke occurs when a blood clot (embolus) forms in the heart and travels to the brain, blocking a cerebral artery. This type of stroke is often severe and has a high risk of recurrence.</a:t>
            </a:r>
            <a:endParaRPr sz="1100">
              <a:solidFill>
                <a:schemeClr val="dk2"/>
              </a:solidFill>
            </a:endParaRPr>
          </a:p>
          <a:p>
            <a:pPr indent="-298450" lvl="0" marL="457200" rtl="0" algn="l">
              <a:lnSpc>
                <a:spcPct val="135000"/>
              </a:lnSpc>
              <a:spcBef>
                <a:spcPts val="0"/>
              </a:spcBef>
              <a:spcAft>
                <a:spcPts val="0"/>
              </a:spcAft>
              <a:buClr>
                <a:schemeClr val="dk2"/>
              </a:buClr>
              <a:buSzPts val="1100"/>
              <a:buAutoNum type="arabicPeriod"/>
            </a:pPr>
            <a:r>
              <a:rPr b="1" lang="en" sz="1100">
                <a:solidFill>
                  <a:schemeClr val="dk2"/>
                </a:solidFill>
              </a:rPr>
              <a:t>Large Artery </a:t>
            </a:r>
            <a:r>
              <a:rPr b="1" lang="en" sz="1100">
                <a:solidFill>
                  <a:schemeClr val="dk2"/>
                </a:solidFill>
              </a:rPr>
              <a:t>atherosclerosis</a:t>
            </a:r>
            <a:r>
              <a:rPr b="1" lang="en" sz="1100">
                <a:solidFill>
                  <a:schemeClr val="dk2"/>
                </a:solidFill>
              </a:rPr>
              <a:t> (LAA)</a:t>
            </a:r>
            <a:r>
              <a:rPr lang="en" sz="1100">
                <a:solidFill>
                  <a:schemeClr val="dk2"/>
                </a:solidFill>
              </a:rPr>
              <a:t> : A large artery atherosclerotic stroke occurs when a major brain-supplying artery (like the carotid or vertebral arteries) becomes narrowed or blocked due to plaque buildup.</a:t>
            </a:r>
            <a:endParaRPr sz="1100">
              <a:solidFill>
                <a:schemeClr val="dk2"/>
              </a:solidFill>
            </a:endParaRPr>
          </a:p>
          <a:p>
            <a:pPr indent="-298450" lvl="0" marL="457200" rtl="0" algn="l">
              <a:lnSpc>
                <a:spcPct val="135000"/>
              </a:lnSpc>
              <a:spcBef>
                <a:spcPts val="0"/>
              </a:spcBef>
              <a:spcAft>
                <a:spcPts val="0"/>
              </a:spcAft>
              <a:buClr>
                <a:schemeClr val="dk2"/>
              </a:buClr>
              <a:buSzPts val="1100"/>
              <a:buAutoNum type="arabicPeriod"/>
            </a:pPr>
            <a:r>
              <a:rPr b="1" lang="en" sz="1100">
                <a:solidFill>
                  <a:schemeClr val="dk2"/>
                </a:solidFill>
              </a:rPr>
              <a:t>H &amp; E staining</a:t>
            </a:r>
            <a:r>
              <a:rPr lang="en" sz="1100">
                <a:solidFill>
                  <a:schemeClr val="dk2"/>
                </a:solidFill>
              </a:rPr>
              <a:t> : A popular staining method that is used to </a:t>
            </a:r>
            <a:r>
              <a:rPr lang="en" sz="1100">
                <a:solidFill>
                  <a:srgbClr val="000000"/>
                </a:solidFill>
              </a:rPr>
              <a:t>create contrast, making different cellular structures easily distinguishable under a microscope.</a:t>
            </a:r>
            <a:endParaRPr sz="1100">
              <a:solidFill>
                <a:srgbClr val="000000"/>
              </a:solidFill>
            </a:endParaRPr>
          </a:p>
          <a:p>
            <a:pPr indent="-298450" lvl="0" marL="914400" rtl="0" algn="l">
              <a:lnSpc>
                <a:spcPct val="135000"/>
              </a:lnSpc>
              <a:spcBef>
                <a:spcPts val="0"/>
              </a:spcBef>
              <a:spcAft>
                <a:spcPts val="0"/>
              </a:spcAft>
              <a:buClr>
                <a:srgbClr val="000000"/>
              </a:buClr>
              <a:buSzPts val="1100"/>
              <a:buFont typeface="Arial"/>
              <a:buAutoNum type="alphaLcPeriod"/>
            </a:pPr>
            <a:r>
              <a:rPr b="1" lang="en" sz="1100">
                <a:solidFill>
                  <a:srgbClr val="000000"/>
                </a:solidFill>
              </a:rPr>
              <a:t>Hematoxylin</a:t>
            </a:r>
            <a:r>
              <a:rPr lang="en" sz="1100">
                <a:solidFill>
                  <a:srgbClr val="000000"/>
                </a:solidFill>
              </a:rPr>
              <a:t> – Stains cell nuclei blue or purple (binds to acidic components like DNA &amp; RNA).</a:t>
            </a:r>
            <a:endParaRPr sz="1100">
              <a:solidFill>
                <a:srgbClr val="000000"/>
              </a:solidFill>
            </a:endParaRPr>
          </a:p>
          <a:p>
            <a:pPr indent="-298450" lvl="0" marL="914400" rtl="0" algn="l">
              <a:lnSpc>
                <a:spcPct val="135000"/>
              </a:lnSpc>
              <a:spcBef>
                <a:spcPts val="0"/>
              </a:spcBef>
              <a:spcAft>
                <a:spcPts val="0"/>
              </a:spcAft>
              <a:buClr>
                <a:srgbClr val="000000"/>
              </a:buClr>
              <a:buSzPts val="1100"/>
              <a:buFont typeface="Arial"/>
              <a:buAutoNum type="alphaLcPeriod"/>
            </a:pPr>
            <a:r>
              <a:rPr b="1" lang="en" sz="1100">
                <a:solidFill>
                  <a:srgbClr val="000000"/>
                </a:solidFill>
              </a:rPr>
              <a:t>Eosin</a:t>
            </a:r>
            <a:r>
              <a:rPr lang="en" sz="1100">
                <a:solidFill>
                  <a:srgbClr val="000000"/>
                </a:solidFill>
              </a:rPr>
              <a:t> – Stains cytoplasm, proteins, and extracellular components pink to red (binds to basic components like proteins).</a:t>
            </a:r>
            <a:endParaRPr sz="1100">
              <a:solidFill>
                <a:schemeClr val="dk2"/>
              </a:solidFill>
            </a:endParaRPr>
          </a:p>
        </p:txBody>
      </p:sp>
      <p:sp>
        <p:nvSpPr>
          <p:cNvPr id="109" name="Google Shape;109;p16"/>
          <p:cNvSpPr txBox="1"/>
          <p:nvPr/>
        </p:nvSpPr>
        <p:spPr>
          <a:xfrm>
            <a:off x="3434925" y="172550"/>
            <a:ext cx="22233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Lato"/>
                <a:ea typeface="Lato"/>
                <a:cs typeface="Lato"/>
                <a:sym typeface="Lato"/>
              </a:rPr>
              <a:t>Definitions</a:t>
            </a:r>
            <a:endParaRPr b="1" sz="2600">
              <a:solidFill>
                <a:schemeClr val="dk2"/>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idx="1" type="subTitle"/>
          </p:nvPr>
        </p:nvSpPr>
        <p:spPr>
          <a:xfrm>
            <a:off x="198300" y="785525"/>
            <a:ext cx="8880900" cy="2641200"/>
          </a:xfrm>
          <a:prstGeom prst="rect">
            <a:avLst/>
          </a:prstGeom>
        </p:spPr>
        <p:txBody>
          <a:bodyPr anchorCtr="0" anchor="ctr" bIns="91425" lIns="91425" spcFirstLastPara="1" rIns="91425" wrap="square" tIns="91425">
            <a:normAutofit/>
          </a:bodyPr>
          <a:lstStyle/>
          <a:p>
            <a:pPr indent="-298450" lvl="0" marL="457200" rtl="0" algn="just">
              <a:lnSpc>
                <a:spcPct val="135000"/>
              </a:lnSpc>
              <a:spcBef>
                <a:spcPts val="0"/>
              </a:spcBef>
              <a:spcAft>
                <a:spcPts val="0"/>
              </a:spcAft>
              <a:buClr>
                <a:schemeClr val="dk2"/>
              </a:buClr>
              <a:buSzPts val="1100"/>
              <a:buChar char="●"/>
            </a:pPr>
            <a:r>
              <a:rPr lang="en" sz="1100">
                <a:solidFill>
                  <a:schemeClr val="dk2"/>
                </a:solidFill>
              </a:rPr>
              <a:t>Ischemic stroke remains to be second-leading cause of death after ischemic heart disease. </a:t>
            </a:r>
            <a:endParaRPr sz="1100">
              <a:solidFill>
                <a:schemeClr val="dk2"/>
              </a:solidFill>
            </a:endParaRPr>
          </a:p>
          <a:p>
            <a:pPr indent="-298450" lvl="0" marL="457200" rtl="0" algn="just">
              <a:lnSpc>
                <a:spcPct val="135000"/>
              </a:lnSpc>
              <a:spcBef>
                <a:spcPts val="0"/>
              </a:spcBef>
              <a:spcAft>
                <a:spcPts val="0"/>
              </a:spcAft>
              <a:buClr>
                <a:schemeClr val="dk2"/>
              </a:buClr>
              <a:buSzPts val="1100"/>
              <a:buChar char="●"/>
            </a:pPr>
            <a:r>
              <a:rPr lang="en" sz="1100">
                <a:solidFill>
                  <a:schemeClr val="dk2"/>
                </a:solidFill>
              </a:rPr>
              <a:t>A second stroke (23% of total events are recurrent) worsens the chances of the patient’s survival. However, subsequent strokes may be mitigated if physicians can determine stroke etiology, which influences the therapeutic management following stroke events.</a:t>
            </a:r>
            <a:endParaRPr sz="1100">
              <a:solidFill>
                <a:schemeClr val="dk2"/>
              </a:solidFill>
            </a:endParaRPr>
          </a:p>
          <a:p>
            <a:pPr indent="-298450" lvl="0" marL="457200" rtl="0" algn="just">
              <a:lnSpc>
                <a:spcPct val="135000"/>
              </a:lnSpc>
              <a:spcBef>
                <a:spcPts val="0"/>
              </a:spcBef>
              <a:spcAft>
                <a:spcPts val="0"/>
              </a:spcAft>
              <a:buClr>
                <a:schemeClr val="dk2"/>
              </a:buClr>
              <a:buSzPts val="1100"/>
              <a:buChar char="●"/>
            </a:pPr>
            <a:r>
              <a:rPr lang="en" sz="1100">
                <a:solidFill>
                  <a:schemeClr val="dk2"/>
                </a:solidFill>
              </a:rPr>
              <a:t>This work helps physicians better understand the causes of blood clots in fatal strokes, making it simpler for doctors to recommend the most effective post-stroke therapeutic management and lowering the risk of a second stroke.</a:t>
            </a:r>
            <a:endParaRPr sz="1100">
              <a:solidFill>
                <a:schemeClr val="dk2"/>
              </a:solidFill>
            </a:endParaRPr>
          </a:p>
          <a:p>
            <a:pPr indent="-298450" lvl="0" marL="457200" rtl="0" algn="just">
              <a:lnSpc>
                <a:spcPct val="135000"/>
              </a:lnSpc>
              <a:spcBef>
                <a:spcPts val="0"/>
              </a:spcBef>
              <a:spcAft>
                <a:spcPts val="0"/>
              </a:spcAft>
              <a:buClr>
                <a:schemeClr val="dk2"/>
              </a:buClr>
              <a:buSzPts val="1100"/>
              <a:buChar char="●"/>
            </a:pPr>
            <a:r>
              <a:rPr lang="en" sz="1100">
                <a:solidFill>
                  <a:schemeClr val="dk2"/>
                </a:solidFill>
              </a:rPr>
              <a:t>Eliminates error prone human intervention as the contents of the blood are to be analysed at microscopic level.</a:t>
            </a:r>
            <a:endParaRPr sz="1100">
              <a:solidFill>
                <a:schemeClr val="dk2"/>
              </a:solidFill>
            </a:endParaRPr>
          </a:p>
        </p:txBody>
      </p:sp>
      <p:sp>
        <p:nvSpPr>
          <p:cNvPr id="115" name="Google Shape;115;p17"/>
          <p:cNvSpPr txBox="1"/>
          <p:nvPr>
            <p:ph type="title"/>
          </p:nvPr>
        </p:nvSpPr>
        <p:spPr>
          <a:xfrm>
            <a:off x="1388900" y="199333"/>
            <a:ext cx="5916300" cy="56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600">
                <a:latin typeface="Lato"/>
                <a:ea typeface="Lato"/>
                <a:cs typeface="Lato"/>
                <a:sym typeface="Lato"/>
              </a:rPr>
              <a:t>Why</a:t>
            </a:r>
            <a:endParaRPr sz="26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idx="1" type="subTitle"/>
          </p:nvPr>
        </p:nvSpPr>
        <p:spPr>
          <a:xfrm>
            <a:off x="350450" y="1074950"/>
            <a:ext cx="8298000" cy="2811000"/>
          </a:xfrm>
          <a:prstGeom prst="rect">
            <a:avLst/>
          </a:prstGeom>
        </p:spPr>
        <p:txBody>
          <a:bodyPr anchorCtr="0" anchor="ctr" bIns="91425" lIns="91425" spcFirstLastPara="1" rIns="91425" wrap="square" tIns="91425">
            <a:normAutofit/>
          </a:bodyPr>
          <a:lstStyle/>
          <a:p>
            <a:pPr indent="-298450" lvl="0" marL="457200" rtl="0" algn="l">
              <a:lnSpc>
                <a:spcPct val="135000"/>
              </a:lnSpc>
              <a:spcBef>
                <a:spcPts val="0"/>
              </a:spcBef>
              <a:spcAft>
                <a:spcPts val="0"/>
              </a:spcAft>
              <a:buClr>
                <a:srgbClr val="3C4043"/>
              </a:buClr>
              <a:buSzPts val="1100"/>
              <a:buChar char="●"/>
            </a:pPr>
            <a:r>
              <a:rPr lang="en" sz="1100">
                <a:solidFill>
                  <a:schemeClr val="dk2"/>
                </a:solidFill>
              </a:rPr>
              <a:t>When a patient experiences an AIS caused by a blood clot blocking an artery to brain, it is removed through mechanical thrombectomy (endovascular procedure).</a:t>
            </a:r>
            <a:endParaRPr sz="1100">
              <a:solidFill>
                <a:schemeClr val="dk2"/>
              </a:solidFill>
            </a:endParaRPr>
          </a:p>
          <a:p>
            <a:pPr indent="-298450" lvl="0" marL="457200" rtl="0" algn="l">
              <a:lnSpc>
                <a:spcPct val="135000"/>
              </a:lnSpc>
              <a:spcBef>
                <a:spcPts val="0"/>
              </a:spcBef>
              <a:spcAft>
                <a:spcPts val="0"/>
              </a:spcAft>
              <a:buClr>
                <a:srgbClr val="3C4043"/>
              </a:buClr>
              <a:buSzPts val="1100"/>
              <a:buChar char="●"/>
            </a:pPr>
            <a:r>
              <a:rPr lang="en" sz="1100">
                <a:solidFill>
                  <a:schemeClr val="dk2"/>
                </a:solidFill>
              </a:rPr>
              <a:t>This clot is stained and preserved as WSIs for further pathological and histological analysis.</a:t>
            </a:r>
            <a:endParaRPr sz="1100">
              <a:solidFill>
                <a:schemeClr val="dk2"/>
              </a:solidFill>
            </a:endParaRPr>
          </a:p>
          <a:p>
            <a:pPr indent="-298450" lvl="0" marL="457200" rtl="0" algn="l">
              <a:lnSpc>
                <a:spcPct val="115000"/>
              </a:lnSpc>
              <a:spcBef>
                <a:spcPts val="0"/>
              </a:spcBef>
              <a:spcAft>
                <a:spcPts val="0"/>
              </a:spcAft>
              <a:buClr>
                <a:srgbClr val="3C4043"/>
              </a:buClr>
              <a:buSzPts val="1100"/>
              <a:buChar char="●"/>
            </a:pPr>
            <a:r>
              <a:rPr lang="en" sz="1100">
                <a:solidFill>
                  <a:schemeClr val="dk2"/>
                </a:solidFill>
              </a:rPr>
              <a:t>Once the WSIs are generated, they undergo preprocessing, and deep learning models extract features to enable classification.</a:t>
            </a:r>
            <a:endParaRPr sz="1100">
              <a:solidFill>
                <a:schemeClr val="dk2"/>
              </a:solidFill>
            </a:endParaRPr>
          </a:p>
          <a:p>
            <a:pPr indent="0" lvl="0" marL="0" rtl="0" algn="l">
              <a:lnSpc>
                <a:spcPct val="135000"/>
              </a:lnSpc>
              <a:spcBef>
                <a:spcPts val="1200"/>
              </a:spcBef>
              <a:spcAft>
                <a:spcPts val="0"/>
              </a:spcAft>
              <a:buNone/>
            </a:pPr>
            <a:r>
              <a:t/>
            </a:r>
            <a:endParaRPr sz="1100">
              <a:solidFill>
                <a:schemeClr val="dk2"/>
              </a:solidFill>
            </a:endParaRPr>
          </a:p>
          <a:p>
            <a:pPr indent="-298450" lvl="0" marL="457200" rtl="0" algn="just">
              <a:lnSpc>
                <a:spcPct val="135000"/>
              </a:lnSpc>
              <a:spcBef>
                <a:spcPts val="0"/>
              </a:spcBef>
              <a:spcAft>
                <a:spcPts val="0"/>
              </a:spcAft>
              <a:buClr>
                <a:srgbClr val="3C4043"/>
              </a:buClr>
              <a:buSzPts val="1100"/>
              <a:buChar char="●"/>
            </a:pPr>
            <a:r>
              <a:rPr lang="en" sz="1100">
                <a:solidFill>
                  <a:srgbClr val="000000"/>
                </a:solidFill>
              </a:rPr>
              <a:t>Experiments have been conducted by Mayo Clinic organization and the WSI are preserved.</a:t>
            </a:r>
            <a:endParaRPr sz="1100">
              <a:solidFill>
                <a:srgbClr val="000000"/>
              </a:solidFill>
            </a:endParaRPr>
          </a:p>
        </p:txBody>
      </p:sp>
      <p:sp>
        <p:nvSpPr>
          <p:cNvPr id="121" name="Google Shape;121;p18"/>
          <p:cNvSpPr txBox="1"/>
          <p:nvPr>
            <p:ph type="title"/>
          </p:nvPr>
        </p:nvSpPr>
        <p:spPr>
          <a:xfrm>
            <a:off x="1397550" y="263033"/>
            <a:ext cx="5916300" cy="564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latin typeface="Lato"/>
                <a:ea typeface="Lato"/>
                <a:cs typeface="Lato"/>
                <a:sym typeface="Lato"/>
              </a:rPr>
              <a:t>How</a:t>
            </a:r>
            <a:endParaRPr sz="25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1429950" y="1973400"/>
            <a:ext cx="6284100" cy="73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000">
                <a:latin typeface="Lato"/>
                <a:ea typeface="Lato"/>
                <a:cs typeface="Lato"/>
                <a:sym typeface="Lato"/>
              </a:rPr>
              <a:t>Methodology</a:t>
            </a:r>
            <a:endParaRPr sz="30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idx="1" type="subTitle"/>
          </p:nvPr>
        </p:nvSpPr>
        <p:spPr>
          <a:xfrm>
            <a:off x="284700" y="650950"/>
            <a:ext cx="8574600" cy="4487400"/>
          </a:xfrm>
          <a:prstGeom prst="rect">
            <a:avLst/>
          </a:prstGeom>
        </p:spPr>
        <p:txBody>
          <a:bodyPr anchorCtr="0" anchor="ctr" bIns="91425" lIns="91425" spcFirstLastPara="1" rIns="91425" wrap="square" tIns="91425">
            <a:noAutofit/>
          </a:bodyPr>
          <a:lstStyle/>
          <a:p>
            <a:pPr indent="-298450" lvl="0" marL="457200" rtl="0" algn="l">
              <a:lnSpc>
                <a:spcPct val="115000"/>
              </a:lnSpc>
              <a:spcBef>
                <a:spcPts val="0"/>
              </a:spcBef>
              <a:spcAft>
                <a:spcPts val="0"/>
              </a:spcAft>
              <a:buClr>
                <a:srgbClr val="0C2E3A"/>
              </a:buClr>
              <a:buSzPts val="1100"/>
              <a:buFont typeface="Roboto"/>
              <a:buChar char="●"/>
            </a:pPr>
            <a:r>
              <a:rPr b="1" lang="en" sz="1100">
                <a:solidFill>
                  <a:srgbClr val="0C2E3A"/>
                </a:solidFill>
              </a:rPr>
              <a:t>Dataset :</a:t>
            </a:r>
            <a:r>
              <a:rPr lang="en" sz="1100">
                <a:solidFill>
                  <a:srgbClr val="000000"/>
                </a:solidFill>
              </a:rPr>
              <a:t> “Mayo Clinic - Strip AI” dataset from Kaggle.</a:t>
            </a:r>
            <a:endParaRPr sz="1100">
              <a:solidFill>
                <a:srgbClr val="000000"/>
              </a:solidFill>
            </a:endParaRPr>
          </a:p>
          <a:p>
            <a:pPr indent="-298450" lvl="1" marL="914400" rtl="0" algn="l">
              <a:lnSpc>
                <a:spcPct val="115000"/>
              </a:lnSpc>
              <a:spcBef>
                <a:spcPts val="0"/>
              </a:spcBef>
              <a:spcAft>
                <a:spcPts val="0"/>
              </a:spcAft>
              <a:buClr>
                <a:srgbClr val="0C2E3A"/>
              </a:buClr>
              <a:buSzPts val="1100"/>
              <a:buFont typeface="Roboto"/>
              <a:buChar char="○"/>
            </a:pPr>
            <a:r>
              <a:rPr b="1" lang="en">
                <a:solidFill>
                  <a:srgbClr val="0C2E3A"/>
                </a:solidFill>
              </a:rPr>
              <a:t> </a:t>
            </a:r>
            <a:r>
              <a:rPr lang="en">
                <a:solidFill>
                  <a:srgbClr val="0C2E3A"/>
                </a:solidFill>
              </a:rPr>
              <a:t>C</a:t>
            </a:r>
            <a:r>
              <a:rPr lang="en">
                <a:solidFill>
                  <a:srgbClr val="0C2E3A"/>
                </a:solidFill>
              </a:rPr>
              <a:t>onta</a:t>
            </a:r>
            <a:r>
              <a:rPr lang="en">
                <a:solidFill>
                  <a:srgbClr val="0C2E3A"/>
                </a:solidFill>
              </a:rPr>
              <a:t>i</a:t>
            </a:r>
            <a:r>
              <a:rPr lang="en">
                <a:solidFill>
                  <a:srgbClr val="0C2E3A"/>
                </a:solidFill>
              </a:rPr>
              <a:t>ns 754 high resolution WSI(.tiff)</a:t>
            </a:r>
            <a:endParaRPr>
              <a:solidFill>
                <a:srgbClr val="0C2E3A"/>
              </a:solidFill>
            </a:endParaRPr>
          </a:p>
          <a:p>
            <a:pPr indent="-298450" lvl="1" marL="914400" rtl="0" algn="l">
              <a:lnSpc>
                <a:spcPct val="115000"/>
              </a:lnSpc>
              <a:spcBef>
                <a:spcPts val="0"/>
              </a:spcBef>
              <a:spcAft>
                <a:spcPts val="0"/>
              </a:spcAft>
              <a:buClr>
                <a:srgbClr val="0C2E3A"/>
              </a:buClr>
              <a:buSzPts val="1100"/>
              <a:buFont typeface="Roboto"/>
              <a:buChar char="○"/>
            </a:pPr>
            <a:r>
              <a:rPr lang="en">
                <a:solidFill>
                  <a:srgbClr val="0C2E3A"/>
                </a:solidFill>
              </a:rPr>
              <a:t>547 images belong to class CE</a:t>
            </a:r>
            <a:endParaRPr>
              <a:solidFill>
                <a:srgbClr val="0C2E3A"/>
              </a:solidFill>
            </a:endParaRPr>
          </a:p>
          <a:p>
            <a:pPr indent="-298450" lvl="1" marL="914400" rtl="0" algn="l">
              <a:lnSpc>
                <a:spcPct val="115000"/>
              </a:lnSpc>
              <a:spcBef>
                <a:spcPts val="0"/>
              </a:spcBef>
              <a:spcAft>
                <a:spcPts val="0"/>
              </a:spcAft>
              <a:buClr>
                <a:srgbClr val="0C2E3A"/>
              </a:buClr>
              <a:buSzPts val="1100"/>
              <a:buFont typeface="Roboto"/>
              <a:buChar char="○"/>
            </a:pPr>
            <a:r>
              <a:rPr lang="en">
                <a:solidFill>
                  <a:srgbClr val="0C2E3A"/>
                </a:solidFill>
              </a:rPr>
              <a:t>207 images belong to class LAA. </a:t>
            </a:r>
            <a:endParaRPr>
              <a:solidFill>
                <a:srgbClr val="0C2E3A"/>
              </a:solidFill>
            </a:endParaRPr>
          </a:p>
          <a:p>
            <a:pPr indent="0" lvl="0" marL="914400" rtl="0" algn="l">
              <a:lnSpc>
                <a:spcPct val="115000"/>
              </a:lnSpc>
              <a:spcBef>
                <a:spcPts val="1200"/>
              </a:spcBef>
              <a:spcAft>
                <a:spcPts val="0"/>
              </a:spcAft>
              <a:buNone/>
            </a:pPr>
            <a:r>
              <a:t/>
            </a:r>
            <a:endParaRPr sz="1100">
              <a:solidFill>
                <a:srgbClr val="0C2E3A"/>
              </a:solidFill>
            </a:endParaRPr>
          </a:p>
          <a:p>
            <a:pPr indent="-298450" lvl="0" marL="457200" rtl="0" algn="l">
              <a:lnSpc>
                <a:spcPct val="115000"/>
              </a:lnSpc>
              <a:spcBef>
                <a:spcPts val="1200"/>
              </a:spcBef>
              <a:spcAft>
                <a:spcPts val="0"/>
              </a:spcAft>
              <a:buClr>
                <a:srgbClr val="0C2E3A"/>
              </a:buClr>
              <a:buSzPts val="1100"/>
              <a:buFont typeface="Roboto"/>
              <a:buChar char="●"/>
            </a:pPr>
            <a:r>
              <a:rPr b="1" lang="en" sz="1100">
                <a:solidFill>
                  <a:srgbClr val="0C2E3A"/>
                </a:solidFill>
              </a:rPr>
              <a:t>Data Preprocessing </a:t>
            </a:r>
            <a:r>
              <a:rPr lang="en" sz="1100">
                <a:solidFill>
                  <a:srgbClr val="0C2E3A"/>
                </a:solidFill>
              </a:rPr>
              <a:t>:</a:t>
            </a:r>
            <a:endParaRPr sz="1100">
              <a:solidFill>
                <a:srgbClr val="0C2E3A"/>
              </a:solidFill>
            </a:endParaRPr>
          </a:p>
          <a:p>
            <a:pPr indent="-285750" lvl="1" marL="914400" rtl="0" algn="l">
              <a:lnSpc>
                <a:spcPct val="135000"/>
              </a:lnSpc>
              <a:spcBef>
                <a:spcPts val="0"/>
              </a:spcBef>
              <a:spcAft>
                <a:spcPts val="0"/>
              </a:spcAft>
              <a:buClr>
                <a:srgbClr val="000000"/>
              </a:buClr>
              <a:buSzPts val="900"/>
              <a:buFont typeface="Arial"/>
              <a:buChar char="○"/>
            </a:pPr>
            <a:r>
              <a:rPr b="1" lang="en" sz="900">
                <a:solidFill>
                  <a:srgbClr val="000000"/>
                </a:solidFill>
                <a:latin typeface="Arial"/>
                <a:ea typeface="Arial"/>
                <a:cs typeface="Arial"/>
                <a:sym typeface="Arial"/>
              </a:rPr>
              <a:t>Tiling</a:t>
            </a:r>
            <a:r>
              <a:rPr lang="en" sz="900">
                <a:solidFill>
                  <a:srgbClr val="000000"/>
                </a:solidFill>
                <a:latin typeface="Arial"/>
                <a:ea typeface="Arial"/>
                <a:cs typeface="Arial"/>
                <a:sym typeface="Arial"/>
              </a:rPr>
              <a:t> :  Each Whole Slide Image (WSI) is divided into smaller square tiles of 512 × 512 pixels. This ensures that relevant features are more visible and interpretable, avoiding the challenges posed by extremely high or low resolutions.</a:t>
            </a:r>
            <a:endParaRPr sz="900">
              <a:solidFill>
                <a:srgbClr val="000000"/>
              </a:solidFill>
              <a:latin typeface="Arial"/>
              <a:ea typeface="Arial"/>
              <a:cs typeface="Arial"/>
              <a:sym typeface="Arial"/>
            </a:endParaRPr>
          </a:p>
          <a:p>
            <a:pPr indent="-285750" lvl="1" marL="914400" rtl="0" algn="l">
              <a:lnSpc>
                <a:spcPct val="135000"/>
              </a:lnSpc>
              <a:spcBef>
                <a:spcPts val="0"/>
              </a:spcBef>
              <a:spcAft>
                <a:spcPts val="0"/>
              </a:spcAft>
              <a:buClr>
                <a:srgbClr val="000000"/>
              </a:buClr>
              <a:buSzPts val="900"/>
              <a:buFont typeface="Arial"/>
              <a:buChar char="○"/>
            </a:pPr>
            <a:r>
              <a:rPr b="1" lang="en" sz="900">
                <a:solidFill>
                  <a:srgbClr val="000000"/>
                </a:solidFill>
                <a:latin typeface="Arial"/>
                <a:ea typeface="Arial"/>
                <a:cs typeface="Arial"/>
                <a:sym typeface="Arial"/>
              </a:rPr>
              <a:t>Filtering</a:t>
            </a:r>
            <a:r>
              <a:rPr lang="en" sz="900">
                <a:solidFill>
                  <a:srgbClr val="000000"/>
                </a:solidFill>
                <a:latin typeface="Arial"/>
                <a:ea typeface="Arial"/>
                <a:cs typeface="Arial"/>
                <a:sym typeface="Arial"/>
              </a:rPr>
              <a:t> : Tiles that contain excessive white background, dark patches, or blurry content are removed. This prevents irrelevant or low-quality data from negatively impacting the deep learning model's training.</a:t>
            </a:r>
            <a:endParaRPr sz="900">
              <a:solidFill>
                <a:srgbClr val="000000"/>
              </a:solidFill>
              <a:latin typeface="Arial"/>
              <a:ea typeface="Arial"/>
              <a:cs typeface="Arial"/>
              <a:sym typeface="Arial"/>
            </a:endParaRPr>
          </a:p>
          <a:p>
            <a:pPr indent="-285750" lvl="1" marL="914400" rtl="0" algn="l">
              <a:lnSpc>
                <a:spcPct val="135000"/>
              </a:lnSpc>
              <a:spcBef>
                <a:spcPts val="0"/>
              </a:spcBef>
              <a:spcAft>
                <a:spcPts val="0"/>
              </a:spcAft>
              <a:buClr>
                <a:srgbClr val="000000"/>
              </a:buClr>
              <a:buSzPts val="900"/>
              <a:buFont typeface="Arial"/>
              <a:buChar char="○"/>
            </a:pPr>
            <a:r>
              <a:rPr b="1" lang="en" sz="900">
                <a:solidFill>
                  <a:srgbClr val="000000"/>
                </a:solidFill>
                <a:latin typeface="Arial"/>
                <a:ea typeface="Arial"/>
                <a:cs typeface="Arial"/>
                <a:sym typeface="Arial"/>
              </a:rPr>
              <a:t>Color</a:t>
            </a:r>
            <a:r>
              <a:rPr lang="en" sz="900">
                <a:solidFill>
                  <a:srgbClr val="000000"/>
                </a:solidFill>
                <a:latin typeface="Arial"/>
                <a:ea typeface="Arial"/>
                <a:cs typeface="Arial"/>
                <a:sym typeface="Arial"/>
              </a:rPr>
              <a:t> </a:t>
            </a:r>
            <a:r>
              <a:rPr b="1" lang="en" sz="900">
                <a:solidFill>
                  <a:srgbClr val="000000"/>
                </a:solidFill>
                <a:latin typeface="Arial"/>
                <a:ea typeface="Arial"/>
                <a:cs typeface="Arial"/>
                <a:sym typeface="Arial"/>
              </a:rPr>
              <a:t>Normalization</a:t>
            </a:r>
            <a:r>
              <a:rPr lang="en" sz="900">
                <a:solidFill>
                  <a:srgbClr val="000000"/>
                </a:solidFill>
                <a:latin typeface="Arial"/>
                <a:ea typeface="Arial"/>
                <a:cs typeface="Arial"/>
                <a:sym typeface="Arial"/>
              </a:rPr>
              <a:t> : Due to variations in staining protocols across different laboratories, the intensity of Hematoxylin &amp; Eosin (H&amp;E) staining can differ, introducing color bias. To mitigate this, color normalization is applied to standardize all images to a consistent color scale.</a:t>
            </a:r>
            <a:endParaRPr sz="900">
              <a:solidFill>
                <a:srgbClr val="000000"/>
              </a:solidFill>
              <a:latin typeface="Arial"/>
              <a:ea typeface="Arial"/>
              <a:cs typeface="Arial"/>
              <a:sym typeface="Arial"/>
            </a:endParaRPr>
          </a:p>
          <a:p>
            <a:pPr indent="-285750" lvl="1" marL="914400" rtl="0" algn="l">
              <a:lnSpc>
                <a:spcPct val="135000"/>
              </a:lnSpc>
              <a:spcBef>
                <a:spcPts val="0"/>
              </a:spcBef>
              <a:spcAft>
                <a:spcPts val="0"/>
              </a:spcAft>
              <a:buClr>
                <a:srgbClr val="000000"/>
              </a:buClr>
              <a:buSzPts val="900"/>
              <a:buFont typeface="Arial"/>
              <a:buChar char="○"/>
            </a:pPr>
            <a:r>
              <a:rPr b="1" lang="en" sz="900">
                <a:solidFill>
                  <a:srgbClr val="000000"/>
                </a:solidFill>
                <a:latin typeface="Arial"/>
                <a:ea typeface="Arial"/>
                <a:cs typeface="Arial"/>
                <a:sym typeface="Arial"/>
              </a:rPr>
              <a:t>Augmentation</a:t>
            </a:r>
            <a:r>
              <a:rPr lang="en" sz="900">
                <a:solidFill>
                  <a:srgbClr val="000000"/>
                </a:solidFill>
                <a:latin typeface="Arial"/>
                <a:ea typeface="Arial"/>
                <a:cs typeface="Arial"/>
                <a:sym typeface="Arial"/>
              </a:rPr>
              <a:t> : Data augmentation techniques such as rotation, shifting, flipping, and scaling are applied to artificially increase the training dataset, improving model generalization and robustness.</a:t>
            </a:r>
            <a:endParaRPr sz="900">
              <a:solidFill>
                <a:srgbClr val="000000"/>
              </a:solidFill>
              <a:latin typeface="Arial"/>
              <a:ea typeface="Arial"/>
              <a:cs typeface="Arial"/>
              <a:sym typeface="Arial"/>
            </a:endParaRPr>
          </a:p>
          <a:p>
            <a:pPr indent="-285750" lvl="1" marL="914400" rtl="0" algn="l">
              <a:lnSpc>
                <a:spcPct val="135000"/>
              </a:lnSpc>
              <a:spcBef>
                <a:spcPts val="0"/>
              </a:spcBef>
              <a:spcAft>
                <a:spcPts val="0"/>
              </a:spcAft>
              <a:buClr>
                <a:srgbClr val="000000"/>
              </a:buClr>
              <a:buSzPts val="900"/>
              <a:buFont typeface="Arial"/>
              <a:buChar char="○"/>
            </a:pPr>
            <a:r>
              <a:rPr b="1" lang="en" sz="900">
                <a:solidFill>
                  <a:srgbClr val="000000"/>
                </a:solidFill>
                <a:latin typeface="Arial"/>
                <a:ea typeface="Arial"/>
                <a:cs typeface="Arial"/>
                <a:sym typeface="Arial"/>
              </a:rPr>
              <a:t>Rescaling</a:t>
            </a:r>
            <a:r>
              <a:rPr lang="en" sz="900">
                <a:solidFill>
                  <a:srgbClr val="000000"/>
                </a:solidFill>
                <a:latin typeface="Arial"/>
                <a:ea typeface="Arial"/>
                <a:cs typeface="Arial"/>
                <a:sym typeface="Arial"/>
              </a:rPr>
              <a:t> : Pixel intensity values are normalized by dividing each pixel by 255, scaling them to a range of [0,1]. This ensures numerical stability and optimizes model performance during training.</a:t>
            </a:r>
            <a:endParaRPr sz="1100">
              <a:solidFill>
                <a:srgbClr val="0C2E3A"/>
              </a:solidFill>
            </a:endParaRPr>
          </a:p>
        </p:txBody>
      </p:sp>
      <p:sp>
        <p:nvSpPr>
          <p:cNvPr id="132" name="Google Shape;132;p20"/>
          <p:cNvSpPr txBox="1"/>
          <p:nvPr>
            <p:ph type="title"/>
          </p:nvPr>
        </p:nvSpPr>
        <p:spPr>
          <a:xfrm>
            <a:off x="3253400" y="177175"/>
            <a:ext cx="2610900" cy="739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1800">
                <a:solidFill>
                  <a:srgbClr val="0C2E3A"/>
                </a:solidFill>
                <a:latin typeface="Lato"/>
                <a:ea typeface="Lato"/>
                <a:cs typeface="Lato"/>
                <a:sym typeface="Lato"/>
              </a:rPr>
              <a:t>Data Preprocessing</a:t>
            </a:r>
            <a:endParaRPr sz="1800">
              <a:solidFill>
                <a:srgbClr val="0C2E3A"/>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1"/>
          <p:cNvPicPr preferRelativeResize="0"/>
          <p:nvPr/>
        </p:nvPicPr>
        <p:blipFill>
          <a:blip r:embed="rId3">
            <a:alphaModFix/>
          </a:blip>
          <a:stretch>
            <a:fillRect/>
          </a:stretch>
        </p:blipFill>
        <p:spPr>
          <a:xfrm>
            <a:off x="1793225" y="278100"/>
            <a:ext cx="5557550" cy="46973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type="title"/>
          </p:nvPr>
        </p:nvSpPr>
        <p:spPr>
          <a:xfrm>
            <a:off x="3177200" y="15300"/>
            <a:ext cx="2222400" cy="52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1800">
                <a:solidFill>
                  <a:srgbClr val="0C2E3A"/>
                </a:solidFill>
                <a:latin typeface="Lato"/>
                <a:ea typeface="Lato"/>
                <a:cs typeface="Lato"/>
                <a:sym typeface="Lato"/>
              </a:rPr>
              <a:t>Features to extract</a:t>
            </a:r>
            <a:endParaRPr sz="1800">
              <a:solidFill>
                <a:srgbClr val="0C2E3A"/>
              </a:solidFill>
              <a:latin typeface="Lato"/>
              <a:ea typeface="Lato"/>
              <a:cs typeface="Lato"/>
              <a:sym typeface="Lato"/>
            </a:endParaRPr>
          </a:p>
        </p:txBody>
      </p:sp>
      <p:graphicFrame>
        <p:nvGraphicFramePr>
          <p:cNvPr id="143" name="Google Shape;143;p22"/>
          <p:cNvGraphicFramePr/>
          <p:nvPr/>
        </p:nvGraphicFramePr>
        <p:xfrm>
          <a:off x="210900" y="535775"/>
          <a:ext cx="3000000" cy="3000000"/>
        </p:xfrm>
        <a:graphic>
          <a:graphicData uri="http://schemas.openxmlformats.org/drawingml/2006/table">
            <a:tbl>
              <a:tblPr>
                <a:noFill/>
                <a:tableStyleId>{1BDCFF9A-6EDA-4A2F-A669-5C8F294E5FD2}</a:tableStyleId>
              </a:tblPr>
              <a:tblGrid>
                <a:gridCol w="2884125"/>
                <a:gridCol w="2884125"/>
                <a:gridCol w="2884125"/>
              </a:tblGrid>
              <a:tr h="373000">
                <a:tc>
                  <a:txBody>
                    <a:bodyPr/>
                    <a:lstStyle/>
                    <a:p>
                      <a:pPr indent="0" lvl="0" marL="0" rtl="0" algn="l">
                        <a:spcBef>
                          <a:spcPts val="0"/>
                        </a:spcBef>
                        <a:spcAft>
                          <a:spcPts val="0"/>
                        </a:spcAft>
                        <a:buNone/>
                      </a:pPr>
                      <a:r>
                        <a:rPr b="1" lang="en" sz="1000"/>
                        <a:t>Feature</a:t>
                      </a:r>
                      <a:endParaRPr b="1" sz="1000"/>
                    </a:p>
                  </a:txBody>
                  <a:tcPr marT="91425" marB="91425" marR="91425" marL="91425"/>
                </a:tc>
                <a:tc>
                  <a:txBody>
                    <a:bodyPr/>
                    <a:lstStyle/>
                    <a:p>
                      <a:pPr indent="0" lvl="0" marL="0" rtl="0" algn="l">
                        <a:spcBef>
                          <a:spcPts val="0"/>
                        </a:spcBef>
                        <a:spcAft>
                          <a:spcPts val="0"/>
                        </a:spcAft>
                        <a:buNone/>
                      </a:pPr>
                      <a:r>
                        <a:rPr b="1" lang="en" sz="1000"/>
                        <a:t>Cardioembolic (CE)</a:t>
                      </a:r>
                      <a:endParaRPr b="1" sz="1000"/>
                    </a:p>
                  </a:txBody>
                  <a:tcPr marT="91425" marB="91425" marR="91425" marL="91425"/>
                </a:tc>
                <a:tc>
                  <a:txBody>
                    <a:bodyPr/>
                    <a:lstStyle/>
                    <a:p>
                      <a:pPr indent="0" lvl="0" marL="0" rtl="0" algn="l">
                        <a:spcBef>
                          <a:spcPts val="0"/>
                        </a:spcBef>
                        <a:spcAft>
                          <a:spcPts val="0"/>
                        </a:spcAft>
                        <a:buNone/>
                      </a:pPr>
                      <a:r>
                        <a:rPr b="1" lang="en" sz="1000"/>
                        <a:t>Large Artery Atherosclerosis (LAA)</a:t>
                      </a:r>
                      <a:endParaRPr b="1" sz="1000"/>
                    </a:p>
                  </a:txBody>
                  <a:tcPr marT="91425" marB="91425" marR="91425" marL="91425"/>
                </a:tc>
              </a:tr>
              <a:tr h="339075">
                <a:tc>
                  <a:txBody>
                    <a:bodyPr/>
                    <a:lstStyle/>
                    <a:p>
                      <a:pPr indent="0" lvl="0" marL="0" rtl="0" algn="l">
                        <a:spcBef>
                          <a:spcPts val="0"/>
                        </a:spcBef>
                        <a:spcAft>
                          <a:spcPts val="0"/>
                        </a:spcAft>
                        <a:buNone/>
                      </a:pPr>
                      <a:r>
                        <a:rPr lang="en" sz="800"/>
                        <a:t>Texture</a:t>
                      </a:r>
                      <a:endParaRPr sz="800"/>
                    </a:p>
                  </a:txBody>
                  <a:tcPr marT="91425" marB="91425" marR="91425" marL="91425"/>
                </a:tc>
                <a:tc>
                  <a:txBody>
                    <a:bodyPr/>
                    <a:lstStyle/>
                    <a:p>
                      <a:pPr indent="0" lvl="0" marL="0" rtl="0" algn="l">
                        <a:spcBef>
                          <a:spcPts val="0"/>
                        </a:spcBef>
                        <a:spcAft>
                          <a:spcPts val="0"/>
                        </a:spcAft>
                        <a:buNone/>
                      </a:pPr>
                      <a:r>
                        <a:rPr lang="en" sz="800"/>
                        <a:t>More fibrin, mesh-like structures.</a:t>
                      </a:r>
                      <a:endParaRPr sz="800"/>
                    </a:p>
                  </a:txBody>
                  <a:tcPr marT="91425" marB="91425" marR="91425" marL="91425"/>
                </a:tc>
                <a:tc>
                  <a:txBody>
                    <a:bodyPr/>
                    <a:lstStyle/>
                    <a:p>
                      <a:pPr indent="0" lvl="0" marL="0" rtl="0" algn="l">
                        <a:spcBef>
                          <a:spcPts val="0"/>
                        </a:spcBef>
                        <a:spcAft>
                          <a:spcPts val="0"/>
                        </a:spcAft>
                        <a:buNone/>
                      </a:pPr>
                      <a:r>
                        <a:rPr lang="en" sz="800"/>
                        <a:t>Less fibrin compared to CE</a:t>
                      </a:r>
                      <a:endParaRPr sz="800"/>
                    </a:p>
                  </a:txBody>
                  <a:tcPr marT="91425" marB="91425" marR="91425" marL="91425"/>
                </a:tc>
              </a:tr>
              <a:tr h="339075">
                <a:tc>
                  <a:txBody>
                    <a:bodyPr/>
                    <a:lstStyle/>
                    <a:p>
                      <a:pPr indent="0" lvl="0" marL="0" rtl="0" algn="l">
                        <a:spcBef>
                          <a:spcPts val="0"/>
                        </a:spcBef>
                        <a:spcAft>
                          <a:spcPts val="0"/>
                        </a:spcAft>
                        <a:buNone/>
                      </a:pPr>
                      <a:r>
                        <a:rPr lang="en" sz="800"/>
                        <a:t>Nuclei Density</a:t>
                      </a:r>
                      <a:endParaRPr sz="800"/>
                    </a:p>
                  </a:txBody>
                  <a:tcPr marT="91425" marB="91425" marR="91425" marL="91425"/>
                </a:tc>
                <a:tc>
                  <a:txBody>
                    <a:bodyPr/>
                    <a:lstStyle/>
                    <a:p>
                      <a:pPr indent="0" lvl="0" marL="0" rtl="0" algn="l">
                        <a:spcBef>
                          <a:spcPts val="0"/>
                        </a:spcBef>
                        <a:spcAft>
                          <a:spcPts val="0"/>
                        </a:spcAft>
                        <a:buNone/>
                      </a:pPr>
                      <a:r>
                        <a:rPr lang="en" sz="800"/>
                        <a:t>Fewer scattered </a:t>
                      </a:r>
                      <a:r>
                        <a:rPr lang="en" sz="800"/>
                        <a:t>nuclei</a:t>
                      </a:r>
                      <a:r>
                        <a:rPr lang="en" sz="800"/>
                        <a:t>, loosely packed</a:t>
                      </a:r>
                      <a:endParaRPr sz="800"/>
                    </a:p>
                  </a:txBody>
                  <a:tcPr marT="91425" marB="91425" marR="91425" marL="91425"/>
                </a:tc>
                <a:tc>
                  <a:txBody>
                    <a:bodyPr/>
                    <a:lstStyle/>
                    <a:p>
                      <a:pPr indent="0" lvl="0" marL="0" rtl="0" algn="l">
                        <a:spcBef>
                          <a:spcPts val="0"/>
                        </a:spcBef>
                        <a:spcAft>
                          <a:spcPts val="0"/>
                        </a:spcAft>
                        <a:buNone/>
                      </a:pPr>
                      <a:r>
                        <a:rPr lang="en" sz="800"/>
                        <a:t>More densely packed nuclei</a:t>
                      </a:r>
                      <a:endParaRPr sz="800"/>
                    </a:p>
                  </a:txBody>
                  <a:tcPr marT="91425" marB="91425" marR="91425" marL="91425"/>
                </a:tc>
              </a:tr>
            </a:tbl>
          </a:graphicData>
        </a:graphic>
      </p:graphicFrame>
      <p:pic>
        <p:nvPicPr>
          <p:cNvPr id="144" name="Google Shape;144;p22"/>
          <p:cNvPicPr preferRelativeResize="0"/>
          <p:nvPr/>
        </p:nvPicPr>
        <p:blipFill>
          <a:blip r:embed="rId3">
            <a:alphaModFix/>
          </a:blip>
          <a:stretch>
            <a:fillRect/>
          </a:stretch>
        </p:blipFill>
        <p:spPr>
          <a:xfrm>
            <a:off x="4575225" y="1947250"/>
            <a:ext cx="4288085" cy="1382675"/>
          </a:xfrm>
          <a:prstGeom prst="rect">
            <a:avLst/>
          </a:prstGeom>
          <a:noFill/>
          <a:ln>
            <a:noFill/>
          </a:ln>
        </p:spPr>
      </p:pic>
      <p:pic>
        <p:nvPicPr>
          <p:cNvPr id="145" name="Google Shape;145;p22"/>
          <p:cNvPicPr preferRelativeResize="0"/>
          <p:nvPr/>
        </p:nvPicPr>
        <p:blipFill>
          <a:blip r:embed="rId4">
            <a:alphaModFix/>
          </a:blip>
          <a:stretch>
            <a:fillRect/>
          </a:stretch>
        </p:blipFill>
        <p:spPr>
          <a:xfrm>
            <a:off x="210900" y="3641375"/>
            <a:ext cx="4288090" cy="1382675"/>
          </a:xfrm>
          <a:prstGeom prst="rect">
            <a:avLst/>
          </a:prstGeom>
          <a:noFill/>
          <a:ln>
            <a:noFill/>
          </a:ln>
        </p:spPr>
      </p:pic>
      <p:pic>
        <p:nvPicPr>
          <p:cNvPr id="146" name="Google Shape;146;p22"/>
          <p:cNvPicPr preferRelativeResize="0"/>
          <p:nvPr/>
        </p:nvPicPr>
        <p:blipFill>
          <a:blip r:embed="rId5">
            <a:alphaModFix/>
          </a:blip>
          <a:stretch>
            <a:fillRect/>
          </a:stretch>
        </p:blipFill>
        <p:spPr>
          <a:xfrm>
            <a:off x="4575225" y="3641375"/>
            <a:ext cx="4288075" cy="1382675"/>
          </a:xfrm>
          <a:prstGeom prst="rect">
            <a:avLst/>
          </a:prstGeom>
          <a:noFill/>
          <a:ln>
            <a:noFill/>
          </a:ln>
        </p:spPr>
      </p:pic>
      <p:sp>
        <p:nvSpPr>
          <p:cNvPr id="147" name="Google Shape;147;p22"/>
          <p:cNvSpPr txBox="1"/>
          <p:nvPr/>
        </p:nvSpPr>
        <p:spPr>
          <a:xfrm>
            <a:off x="617125" y="3565175"/>
            <a:ext cx="359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48" name="Google Shape;148;p22"/>
          <p:cNvSpPr txBox="1"/>
          <p:nvPr/>
        </p:nvSpPr>
        <p:spPr>
          <a:xfrm>
            <a:off x="126350" y="1715650"/>
            <a:ext cx="3599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Lato"/>
                <a:ea typeface="Lato"/>
                <a:cs typeface="Lato"/>
                <a:sym typeface="Lato"/>
              </a:rPr>
              <a:t>Isolated Hematoxylin stain, Highlights cell nuclei : </a:t>
            </a:r>
            <a:endParaRPr sz="1000">
              <a:solidFill>
                <a:schemeClr val="dk2"/>
              </a:solidFill>
              <a:latin typeface="Lato"/>
              <a:ea typeface="Lato"/>
              <a:cs typeface="Lato"/>
              <a:sym typeface="Lato"/>
            </a:endParaRPr>
          </a:p>
        </p:txBody>
      </p:sp>
      <p:sp>
        <p:nvSpPr>
          <p:cNvPr id="149" name="Google Shape;149;p22"/>
          <p:cNvSpPr txBox="1"/>
          <p:nvPr/>
        </p:nvSpPr>
        <p:spPr>
          <a:xfrm>
            <a:off x="126350" y="3392050"/>
            <a:ext cx="3599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Lato"/>
                <a:ea typeface="Lato"/>
                <a:cs typeface="Lato"/>
                <a:sym typeface="Lato"/>
              </a:rPr>
              <a:t>Isolated </a:t>
            </a:r>
            <a:r>
              <a:rPr lang="en" sz="1000">
                <a:solidFill>
                  <a:schemeClr val="dk2"/>
                </a:solidFill>
                <a:latin typeface="Lato"/>
                <a:ea typeface="Lato"/>
                <a:cs typeface="Lato"/>
                <a:sym typeface="Lato"/>
              </a:rPr>
              <a:t>Eosin</a:t>
            </a:r>
            <a:r>
              <a:rPr lang="en" sz="1000">
                <a:solidFill>
                  <a:schemeClr val="dk2"/>
                </a:solidFill>
                <a:latin typeface="Lato"/>
                <a:ea typeface="Lato"/>
                <a:cs typeface="Lato"/>
                <a:sym typeface="Lato"/>
              </a:rPr>
              <a:t> stain, Highlights </a:t>
            </a:r>
            <a:r>
              <a:rPr lang="en" sz="1000">
                <a:solidFill>
                  <a:schemeClr val="dk2"/>
                </a:solidFill>
                <a:latin typeface="Lato"/>
                <a:ea typeface="Lato"/>
                <a:cs typeface="Lato"/>
                <a:sym typeface="Lato"/>
              </a:rPr>
              <a:t>cytoplasm</a:t>
            </a:r>
            <a:r>
              <a:rPr lang="en" sz="1000">
                <a:solidFill>
                  <a:schemeClr val="dk2"/>
                </a:solidFill>
                <a:latin typeface="Lato"/>
                <a:ea typeface="Lato"/>
                <a:cs typeface="Lato"/>
                <a:sym typeface="Lato"/>
              </a:rPr>
              <a:t> and fibrin: </a:t>
            </a:r>
            <a:endParaRPr sz="1000">
              <a:solidFill>
                <a:schemeClr val="dk2"/>
              </a:solidFill>
              <a:latin typeface="Lato"/>
              <a:ea typeface="Lato"/>
              <a:cs typeface="Lato"/>
              <a:sym typeface="Lato"/>
            </a:endParaRPr>
          </a:p>
        </p:txBody>
      </p:sp>
      <p:pic>
        <p:nvPicPr>
          <p:cNvPr id="150" name="Google Shape;150;p22"/>
          <p:cNvPicPr preferRelativeResize="0"/>
          <p:nvPr/>
        </p:nvPicPr>
        <p:blipFill>
          <a:blip r:embed="rId6">
            <a:alphaModFix/>
          </a:blip>
          <a:stretch>
            <a:fillRect/>
          </a:stretch>
        </p:blipFill>
        <p:spPr>
          <a:xfrm>
            <a:off x="210925" y="1947262"/>
            <a:ext cx="4288061" cy="13826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